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notesMasterIdLst>
    <p:notesMasterId r:id="rId29"/>
  </p:notesMasterIdLst>
  <p:sldIdLst>
    <p:sldId id="256" r:id="rId4"/>
    <p:sldId id="274" r:id="rId5"/>
    <p:sldId id="275" r:id="rId6"/>
    <p:sldId id="273" r:id="rId7"/>
    <p:sldId id="304" r:id="rId8"/>
    <p:sldId id="261" r:id="rId9"/>
    <p:sldId id="262" r:id="rId10"/>
    <p:sldId id="257" r:id="rId11"/>
    <p:sldId id="279" r:id="rId12"/>
    <p:sldId id="282" r:id="rId13"/>
    <p:sldId id="320" r:id="rId14"/>
    <p:sldId id="307" r:id="rId15"/>
    <p:sldId id="308" r:id="rId16"/>
    <p:sldId id="294" r:id="rId17"/>
    <p:sldId id="295" r:id="rId18"/>
    <p:sldId id="296" r:id="rId19"/>
    <p:sldId id="311" r:id="rId20"/>
    <p:sldId id="312" r:id="rId21"/>
    <p:sldId id="321" r:id="rId22"/>
    <p:sldId id="299" r:id="rId23"/>
    <p:sldId id="300" r:id="rId24"/>
    <p:sldId id="322" r:id="rId25"/>
    <p:sldId id="309" r:id="rId26"/>
    <p:sldId id="310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6344" autoAdjust="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0F8C-6AD6-4A70-8912-1B1C0E360773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5BAB-66A3-484F-AAD6-43D6DE1F7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5BAB-66A3-484F-AAD6-43D6DE1F72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33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41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28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59D6-8461-451A-9CF4-E75CA4D1B0BD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A602-2928-460F-8DB3-E3BEC964AC5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17597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CC6-F82A-4585-BA5C-48C124CC0F2C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5BB6-8B42-4F1B-9A82-29BBAF80B139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73029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EB49-2D34-42BF-BB57-17193ADF6F5F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B50-7178-48A1-A648-DE2ED05989B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29928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7DC7-71C2-4546-8DE9-AECD49E0AFEA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F0AD-1F7E-448B-9729-D83B1C5D57D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198013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B98C-3BF2-430C-AD93-D869758C82EC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01DB-FBBE-4089-BEAF-8D091149B4D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679585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CADF-7338-4608-ADB8-3810529F76AD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BB37-A693-4861-AA4A-AD926B4DBA4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23693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8B40-F715-4F3E-A4A2-023B5E66B58A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1F23-2738-4FB5-966D-CE18C881F30E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9616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C9BC-7870-4055-81F3-06B9CC35B2ED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B956-96CF-4870-A2C4-D563267921D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8455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11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B363-4426-4385-9A75-C5F6E4261C22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DC18-CA7B-484F-99E2-CE8B2342E69C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1348819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54F6-6E98-4B81-9596-3226BBB86EB7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54C3-E5EC-4AFC-B76D-E0EC7B4E0A8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32831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4E1F-3F6D-4E59-A852-650EC8019CF4}" type="datetime1">
              <a:rPr lang="en-US"/>
              <a:pPr>
                <a:defRPr/>
              </a:pPr>
              <a:t>1/31/2017</a:t>
            </a:fld>
            <a:endParaRPr lang="en-I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59EB-0CB3-4A81-9CD5-51E6F489BD3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="" xmlns:p14="http://schemas.microsoft.com/office/powerpoint/2010/main" val="3823225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842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B89C-36BD-42DD-8B56-849A9D592599}" type="datetimeFigureOut">
              <a:rPr lang="en-IN" smtClean="0"/>
              <a:pPr/>
              <a:t>31-01-2017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23A8-7956-4ED7-B6F5-C5DB11F0E27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57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3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21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4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22A3DBE9-D6BE-4D79-890F-C5EF7922A4F5}" type="datetime1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1/31/2017</a:t>
            </a:fld>
            <a:endParaRPr lang="en-IN" altLang="en-US">
              <a:cs typeface="Arial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IN" altLang="en-US">
              <a:cs typeface="Arial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60EE2094-B1EE-45EB-AC2D-3561D3726BEF}" type="slidenum">
              <a:rPr lang="en-IN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IN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9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95385"/>
            <a:ext cx="7128792" cy="4765257"/>
          </a:xfrm>
          <a:solidFill>
            <a:schemeClr val="accent3">
              <a:lumMod val="20000"/>
              <a:lumOff val="8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en-IN" sz="4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4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en-IN" sz="3100" b="1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IN" sz="53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S</a:t>
            </a:r>
            <a:r>
              <a:rPr lang="en-IN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ocial </a:t>
            </a:r>
            <a:r>
              <a:rPr lang="en-IN" sz="53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en-IN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ccountability </a:t>
            </a:r>
            <a:r>
              <a:rPr lang="en-IN" sz="53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I</a:t>
            </a:r>
            <a:r>
              <a:rPr lang="en-IN" sz="40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ntervention</a:t>
            </a:r>
            <a:r>
              <a:rPr lang="en-IN" dirty="0" smtClean="0">
                <a:solidFill>
                  <a:srgbClr val="7030A0"/>
                </a:solidFill>
                <a:latin typeface="Algerian" panose="04020705040A02060702" pitchFamily="82" charset="0"/>
              </a:rPr>
              <a:t>.</a:t>
            </a:r>
            <a:br>
              <a:rPr lang="en-IN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IN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IN" sz="8800" dirty="0" smtClean="0">
                <a:latin typeface="Algerian" panose="04020705040A02060702" pitchFamily="82" charset="0"/>
              </a:rPr>
              <a:t> 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98" y="1124744"/>
            <a:ext cx="8184256" cy="55446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/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sz="2400" b="1" dirty="0">
              <a:solidFill>
                <a:schemeClr val="tx1"/>
              </a:solidFill>
            </a:endParaRP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sz="2400" b="1" dirty="0">
              <a:solidFill>
                <a:schemeClr val="tx1"/>
              </a:solidFill>
            </a:endParaRPr>
          </a:p>
          <a:p>
            <a:endParaRPr lang="en-IN" b="1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IN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792" y="260648"/>
            <a:ext cx="8205262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Uttar  Pradesh Health System Strengthening  Project  </a:t>
            </a:r>
            <a:endParaRPr lang="en-I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810429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8108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Key Activities – Under SA intervention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14" y="1203878"/>
            <a:ext cx="4032448" cy="5286412"/>
          </a:xfrm>
        </p:spPr>
        <p:txBody>
          <a:bodyPr>
            <a:noAutofit/>
          </a:bodyPr>
          <a:lstStyle/>
          <a:p>
            <a:pPr algn="just"/>
            <a:r>
              <a:rPr lang="en-IN" sz="2000" dirty="0" smtClean="0">
                <a:solidFill>
                  <a:prstClr val="black"/>
                </a:solidFill>
                <a:latin typeface="+mj-lt"/>
                <a:ea typeface="Times New Roman"/>
                <a:cs typeface="Calibri"/>
              </a:rPr>
              <a:t>State level consultation workshop on formulation of training modules, Monitoring Formats, IEC materials, Guidelines &amp;  SOPs.</a:t>
            </a:r>
          </a:p>
          <a:p>
            <a:pPr algn="just"/>
            <a:r>
              <a:rPr lang="en-IN" sz="2000" dirty="0" smtClean="0">
                <a:solidFill>
                  <a:prstClr val="black"/>
                </a:solidFill>
                <a:latin typeface="+mj-lt"/>
                <a:ea typeface="Times New Roman"/>
                <a:cs typeface="Calibri"/>
              </a:rPr>
              <a:t>Customised IEC materials for effective operationalization of the intervention at different levels with a focus at the community level.</a:t>
            </a:r>
          </a:p>
          <a:p>
            <a:pPr algn="just"/>
            <a:r>
              <a:rPr lang="en-IN" sz="2000" dirty="0" smtClean="0">
                <a:solidFill>
                  <a:prstClr val="black"/>
                </a:solidFill>
                <a:latin typeface="+mj-lt"/>
                <a:ea typeface="Times New Roman"/>
                <a:cs typeface="Calibri"/>
              </a:rPr>
              <a:t>District level training of trainers of 12 project districts . </a:t>
            </a:r>
          </a:p>
          <a:p>
            <a:pPr algn="just"/>
            <a:r>
              <a:rPr lang="en-IN" sz="2000" dirty="0" smtClean="0">
                <a:solidFill>
                  <a:prstClr val="black"/>
                </a:solidFill>
                <a:latin typeface="+mj-lt"/>
                <a:ea typeface="Times New Roman"/>
                <a:cs typeface="Calibri"/>
              </a:rPr>
              <a:t>Sensitization workshop for district level officials </a:t>
            </a:r>
            <a:r>
              <a:rPr lang="en-IN" sz="1400" dirty="0" smtClean="0">
                <a:solidFill>
                  <a:prstClr val="black"/>
                </a:solidFill>
                <a:latin typeface="+mj-lt"/>
                <a:ea typeface="Times New Roman"/>
                <a:cs typeface="Calibri"/>
              </a:rPr>
              <a:t>(DPRO, CDO, CMO, ACMO, Dy. CMO, DHEIO, DIO, DPO, DPM and DCM).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40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5001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47084"/>
            <a:ext cx="3881869" cy="233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2462" y="260648"/>
            <a:ext cx="7620000" cy="8108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solidFill>
                  <a:srgbClr val="C00000"/>
                </a:solidFill>
              </a:rPr>
              <a:t>Key Activities – Under SA intervention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" descr="F:\SAI_ACTIVITIES\Workshop  30 September 2015\Photos\cover.jpg"/>
          <p:cNvPicPr>
            <a:picLocks noChangeArrowheads="1"/>
          </p:cNvPicPr>
          <p:nvPr/>
        </p:nvPicPr>
        <p:blipFill rotWithShape="1">
          <a:blip r:embed="rId3" cstate="print"/>
          <a:srcRect l="5802" t="7468" r="4012" b="8096"/>
          <a:stretch/>
        </p:blipFill>
        <p:spPr bwMode="auto">
          <a:xfrm>
            <a:off x="4427984" y="1196752"/>
            <a:ext cx="3881869" cy="23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492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A9A57C"/>
              </a:buClr>
            </a:pPr>
            <a:r>
              <a:rPr lang="en-IN" sz="2000" dirty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Block level training of VHSNC members (4238 GPs / 34000  VHSNC members ). </a:t>
            </a:r>
            <a:endParaRPr lang="en-US" sz="2000" dirty="0" smtClean="0"/>
          </a:p>
          <a:p>
            <a:pPr algn="just">
              <a:buClr>
                <a:srgbClr val="A9A57C"/>
              </a:buClr>
            </a:pPr>
            <a:endParaRPr lang="en-US" sz="2000" dirty="0" smtClean="0"/>
          </a:p>
          <a:p>
            <a:pPr lvl="0" algn="just">
              <a:buClr>
                <a:srgbClr val="A9A57C"/>
              </a:buClr>
            </a:pPr>
            <a:endParaRPr lang="en-IN" sz="2000" dirty="0">
              <a:solidFill>
                <a:prstClr val="black"/>
              </a:solidFill>
              <a:latin typeface="Cambria"/>
              <a:cs typeface="Calibri"/>
            </a:endParaRPr>
          </a:p>
          <a:p>
            <a:pPr algn="just">
              <a:buClr>
                <a:srgbClr val="93A299"/>
              </a:buClr>
            </a:pPr>
            <a:r>
              <a:rPr lang="en-IN" sz="2000" dirty="0" smtClean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Sensitization  </a:t>
            </a:r>
            <a:r>
              <a:rPr lang="en-IN" sz="2000" dirty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and </a:t>
            </a:r>
            <a:r>
              <a:rPr lang="en-IN" sz="2000" dirty="0" smtClean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strengthening of  </a:t>
            </a:r>
            <a:r>
              <a:rPr lang="en-IN" sz="2000" dirty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Block Level Advisory Committees (BLAC) and District Health Society (DHS</a:t>
            </a:r>
            <a:r>
              <a:rPr lang="en-IN" sz="2000" dirty="0" smtClean="0">
                <a:solidFill>
                  <a:prstClr val="black"/>
                </a:solidFill>
                <a:latin typeface="Cambria"/>
                <a:ea typeface="Times New Roman"/>
                <a:cs typeface="Calibri"/>
              </a:rPr>
              <a:t>).</a:t>
            </a:r>
            <a:r>
              <a:rPr lang="en-US" sz="2000" dirty="0" smtClean="0"/>
              <a:t> </a:t>
            </a:r>
          </a:p>
          <a:p>
            <a:pPr algn="just">
              <a:buClr>
                <a:srgbClr val="93A299"/>
              </a:buClr>
            </a:pPr>
            <a:endParaRPr lang="en-IN" sz="2000" dirty="0" smtClean="0">
              <a:solidFill>
                <a:prstClr val="black"/>
              </a:solidFill>
              <a:latin typeface="Cambria"/>
              <a:ea typeface="Times New Roman"/>
              <a:cs typeface="Calibri"/>
            </a:endParaRPr>
          </a:p>
          <a:p>
            <a:pPr algn="just">
              <a:buClr>
                <a:srgbClr val="93A299"/>
              </a:buClr>
            </a:pPr>
            <a:r>
              <a:rPr lang="en-IN" sz="2000" dirty="0" smtClean="0">
                <a:solidFill>
                  <a:prstClr val="black"/>
                </a:solidFill>
                <a:ea typeface="Times New Roman"/>
                <a:cs typeface="Calibri"/>
              </a:rPr>
              <a:t>Coordination </a:t>
            </a:r>
            <a:r>
              <a:rPr lang="en-IN" sz="2000" dirty="0">
                <a:solidFill>
                  <a:prstClr val="black"/>
                </a:solidFill>
                <a:ea typeface="Times New Roman"/>
                <a:cs typeface="Calibri"/>
              </a:rPr>
              <a:t>with state level partners ,NHM, UP-TSU SIFPSA and other stakeholders .</a:t>
            </a:r>
            <a:endParaRPr lang="en-IN" sz="2000" dirty="0">
              <a:solidFill>
                <a:prstClr val="black"/>
              </a:solidFill>
              <a:cs typeface="Calibri"/>
            </a:endParaRPr>
          </a:p>
          <a:p>
            <a:pPr lvl="0" algn="just">
              <a:buClr>
                <a:srgbClr val="93A299"/>
              </a:buClr>
            </a:pPr>
            <a:r>
              <a:rPr lang="en-IN" sz="2000" dirty="0">
                <a:solidFill>
                  <a:prstClr val="black"/>
                </a:solidFill>
                <a:ea typeface="Times New Roman"/>
                <a:cs typeface="Calibri"/>
              </a:rPr>
              <a:t>Undertake detailed process documentation of all activities under the Social Accountability Intervention</a:t>
            </a:r>
            <a:endParaRPr lang="en-IN" sz="2000" dirty="0">
              <a:solidFill>
                <a:prstClr val="black"/>
              </a:solidFill>
              <a:cs typeface="Calibri"/>
            </a:endParaRPr>
          </a:p>
          <a:p>
            <a:pPr lvl="0" algn="just">
              <a:buClr>
                <a:srgbClr val="A9A57C"/>
              </a:buClr>
            </a:pPr>
            <a:endParaRPr lang="en-IN" sz="2000" dirty="0">
              <a:solidFill>
                <a:prstClr val="black"/>
              </a:solidFill>
              <a:latin typeface="Cambria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8047" y="3933056"/>
            <a:ext cx="33659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HP\Desktop\photo (3)\IMG-20170127-WA00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571612"/>
            <a:ext cx="3312368" cy="227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2462" y="260648"/>
            <a:ext cx="7620000" cy="8108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solidFill>
                  <a:srgbClr val="C00000"/>
                </a:solidFill>
              </a:rPr>
              <a:t>Key Activities – Under SA intervention 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00600"/>
          </a:xfrm>
        </p:spPr>
        <p:txBody>
          <a:bodyPr/>
          <a:lstStyle/>
          <a:p>
            <a:pPr lvl="0" algn="just">
              <a:buClr>
                <a:srgbClr val="93A299"/>
              </a:buClr>
            </a:pPr>
            <a:r>
              <a:rPr lang="en-IN" sz="2400" dirty="0" smtClean="0">
                <a:solidFill>
                  <a:prstClr val="black"/>
                </a:solidFill>
                <a:ea typeface="Times New Roman"/>
                <a:cs typeface="Calibri"/>
              </a:rPr>
              <a:t>Implementation of community scorecard at GP level. </a:t>
            </a:r>
          </a:p>
          <a:p>
            <a:pPr lvl="0" algn="just">
              <a:buClr>
                <a:srgbClr val="93A299"/>
              </a:buClr>
            </a:pPr>
            <a:endParaRPr lang="en-IN" sz="2400" dirty="0" smtClean="0">
              <a:solidFill>
                <a:prstClr val="black"/>
              </a:solidFill>
              <a:ea typeface="Times New Roman"/>
              <a:cs typeface="Calibri"/>
            </a:endParaRPr>
          </a:p>
          <a:p>
            <a:pPr lvl="0" algn="just">
              <a:buClr>
                <a:srgbClr val="93A299"/>
              </a:buClr>
            </a:pPr>
            <a:r>
              <a:rPr lang="en-IN" sz="2400" dirty="0" smtClean="0">
                <a:solidFill>
                  <a:prstClr val="black"/>
                </a:solidFill>
                <a:ea typeface="Times New Roman"/>
                <a:cs typeface="Calibri"/>
              </a:rPr>
              <a:t>Initiated ‘Jan Samvaad’ and   </a:t>
            </a:r>
            <a:r>
              <a:rPr lang="en-IN" sz="2400" dirty="0">
                <a:solidFill>
                  <a:prstClr val="black"/>
                </a:solidFill>
                <a:ea typeface="Times New Roman"/>
                <a:cs typeface="Calibri"/>
              </a:rPr>
              <a:t>Action Taken Report, </a:t>
            </a:r>
            <a:endParaRPr lang="en-IN" sz="2400" dirty="0" smtClean="0">
              <a:solidFill>
                <a:prstClr val="black"/>
              </a:solidFill>
              <a:ea typeface="Times New Roman"/>
              <a:cs typeface="Calibri"/>
            </a:endParaRPr>
          </a:p>
          <a:p>
            <a:pPr lvl="0" algn="just">
              <a:buClr>
                <a:srgbClr val="93A299"/>
              </a:buClr>
            </a:pPr>
            <a:endParaRPr lang="en-IN" sz="2400" dirty="0" smtClean="0">
              <a:solidFill>
                <a:prstClr val="black"/>
              </a:solidFill>
              <a:ea typeface="Times New Roman"/>
              <a:cs typeface="Calibri"/>
            </a:endParaRPr>
          </a:p>
          <a:p>
            <a:pPr lvl="0" algn="just">
              <a:buClr>
                <a:srgbClr val="93A299"/>
              </a:buClr>
            </a:pPr>
            <a:r>
              <a:rPr lang="en-IN" sz="2400" dirty="0" smtClean="0">
                <a:solidFill>
                  <a:prstClr val="black"/>
                </a:solidFill>
                <a:ea typeface="Times New Roman"/>
                <a:cs typeface="Calibri"/>
              </a:rPr>
              <a:t>Initiated ICT based reporting system for </a:t>
            </a:r>
            <a:r>
              <a:rPr lang="en-IN" sz="2400" dirty="0">
                <a:solidFill>
                  <a:prstClr val="black"/>
                </a:solidFill>
                <a:ea typeface="Times New Roman"/>
                <a:cs typeface="Calibri"/>
              </a:rPr>
              <a:t>real-time monitoring of the project progress at block, district and state level. </a:t>
            </a:r>
            <a:endParaRPr lang="en-IN" sz="2400" dirty="0">
              <a:solidFill>
                <a:prstClr val="black"/>
              </a:solidFill>
              <a:cs typeface="Calibri"/>
            </a:endParaRPr>
          </a:p>
          <a:p>
            <a:pPr lvl="0">
              <a:buClr>
                <a:srgbClr val="93A299"/>
              </a:buClr>
            </a:pPr>
            <a:endParaRPr lang="en-IN" sz="1000" dirty="0">
              <a:solidFill>
                <a:prstClr val="black"/>
              </a:solidFill>
            </a:endParaRPr>
          </a:p>
          <a:p>
            <a:pPr lvl="0">
              <a:buClr>
                <a:srgbClr val="93A299"/>
              </a:buClr>
            </a:pPr>
            <a:endParaRPr lang="en-IN" sz="32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C:\Users\HP\Desktop\photo (1)\IMG-20170125-WA00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700808"/>
            <a:ext cx="33123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4149080"/>
            <a:ext cx="3312368" cy="208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2462" y="260648"/>
            <a:ext cx="7620000" cy="8108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16138" algn="l"/>
                <a:tab pos="2170113" algn="l"/>
              </a:tabLst>
            </a:pPr>
            <a:r>
              <a:rPr lang="en-IN" sz="2800" b="1" dirty="0" smtClean="0">
                <a:solidFill>
                  <a:srgbClr val="C00000"/>
                </a:solidFill>
              </a:rPr>
              <a:t>Key Activities – Under SA intervention 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3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2116138" algn="l"/>
                <a:tab pos="2170113" algn="l"/>
              </a:tabLst>
            </a:pPr>
            <a:r>
              <a:rPr lang="en-US" sz="2800" b="1" dirty="0">
                <a:solidFill>
                  <a:srgbClr val="C00000"/>
                </a:solidFill>
              </a:rPr>
              <a:t>Current Updates…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49202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3800" dirty="0" smtClean="0"/>
              <a:t>Formation of 4238 VHSNCs in 51 Blocks of 12 districts. </a:t>
            </a:r>
          </a:p>
          <a:p>
            <a:pPr algn="just"/>
            <a:r>
              <a:rPr lang="en-US" sz="3800" dirty="0" smtClean="0"/>
              <a:t>Activation of  3428 /4238 Village Health Sanitation &amp; Nutrition Committees.</a:t>
            </a:r>
          </a:p>
          <a:p>
            <a:pPr algn="just"/>
            <a:r>
              <a:rPr lang="en-US" sz="3800" dirty="0" smtClean="0"/>
              <a:t>74% ( 25382/34000) VHSNC members has been trained.</a:t>
            </a:r>
          </a:p>
          <a:p>
            <a:pPr algn="just"/>
            <a:r>
              <a:rPr lang="en-US" sz="3800" dirty="0" smtClean="0"/>
              <a:t>13668 VHSNC meetings held at GP level. </a:t>
            </a:r>
          </a:p>
          <a:p>
            <a:pPr algn="just"/>
            <a:r>
              <a:rPr lang="en-US" sz="3800" dirty="0" smtClean="0"/>
              <a:t>17399 VHND session has been observed.</a:t>
            </a:r>
          </a:p>
          <a:p>
            <a:pPr algn="just"/>
            <a:r>
              <a:rPr lang="en-US" sz="3800" dirty="0" smtClean="0"/>
              <a:t>Android based reporting &amp; monitoring has been initiated. </a:t>
            </a:r>
          </a:p>
          <a:p>
            <a:pPr algn="just"/>
            <a:r>
              <a:rPr lang="en-US" sz="3800" dirty="0" smtClean="0"/>
              <a:t>51 (BLAC) Block level advisory committee meetings held at block level. </a:t>
            </a:r>
          </a:p>
          <a:p>
            <a:pPr algn="just"/>
            <a:r>
              <a:rPr lang="en-US" sz="3800" dirty="0" smtClean="0"/>
              <a:t>District level review meetings initiated by CDO as nodal officer of project. </a:t>
            </a:r>
          </a:p>
          <a:p>
            <a:pPr algn="just"/>
            <a:r>
              <a:rPr lang="en-US" sz="3800" dirty="0" smtClean="0"/>
              <a:t>Community level campaign initiated at GP level. </a:t>
            </a:r>
          </a:p>
          <a:p>
            <a:pPr algn="just"/>
            <a:r>
              <a:rPr lang="en-US" sz="3800" dirty="0" smtClean="0"/>
              <a:t>Community Scorecard  activity started. </a:t>
            </a:r>
          </a:p>
          <a:p>
            <a:pPr algn="just"/>
            <a:r>
              <a:rPr lang="en-US" sz="3800" dirty="0" smtClean="0"/>
              <a:t>Dissemination and display of IEC materials has been started. </a:t>
            </a:r>
          </a:p>
          <a:p>
            <a:pPr algn="just"/>
            <a:r>
              <a:rPr lang="en-US" sz="3800" dirty="0" smtClean="0"/>
              <a:t>Providers incentive camps initiated at block level. 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7416" y="404664"/>
            <a:ext cx="8712968" cy="5040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Screen shots of App - SATHIUP</a:t>
            </a:r>
          </a:p>
        </p:txBody>
      </p:sp>
      <p:pic>
        <p:nvPicPr>
          <p:cNvPr id="2050" name="Picture 2" descr="C:\Users\HP\Desktop\photo\Screenshot_20170103-11003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835027" cy="46783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324" y="1447800"/>
            <a:ext cx="2911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81200" y="6324600"/>
            <a:ext cx="5791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Social Accountability Tool in Health Intervention - UP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1143000" cy="13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8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576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Screen shots of App - SATHIUP</a:t>
            </a:r>
          </a:p>
        </p:txBody>
      </p:sp>
      <p:pic>
        <p:nvPicPr>
          <p:cNvPr id="3074" name="Picture 2" descr="C:\Users\lenovo\Desktop\Screenshot_20161116-10202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23" y="990600"/>
            <a:ext cx="2888754" cy="513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Screenshot_20161116-10281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23" y="990600"/>
            <a:ext cx="2888754" cy="513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1143000" cy="13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324600"/>
            <a:ext cx="5791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Social Accountability Tool in Health Intervention - UP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4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979" y="188640"/>
            <a:ext cx="8712968" cy="5444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Dashboard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908720"/>
            <a:ext cx="8640960" cy="572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6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485699029"/>
              </p:ext>
            </p:extLst>
          </p:nvPr>
        </p:nvGraphicFramePr>
        <p:xfrm>
          <a:off x="467544" y="1071545"/>
          <a:ext cx="8208912" cy="51010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685"/>
                <a:gridCol w="1337149"/>
                <a:gridCol w="1337149"/>
                <a:gridCol w="1046464"/>
                <a:gridCol w="1539691"/>
                <a:gridCol w="1339400"/>
                <a:gridCol w="1318374"/>
              </a:tblGrid>
              <a:tr h="605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S.No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Name of District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Upto Oct 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Nov-16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Dec-16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Jan -17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Ambedkar Nagar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1564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348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Banda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Basti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1488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2471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Bhadohi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1197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Chandouli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677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Fatehpur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* RCT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33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Hapur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629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JP Nagar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407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Kushi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Nagar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1302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Mau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Moradabad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1118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Sultanpur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* RCT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4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10953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2248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17399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84979" y="188640"/>
            <a:ext cx="8712968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VHND Status</a:t>
            </a:r>
          </a:p>
        </p:txBody>
      </p:sp>
    </p:spTree>
    <p:extLst>
      <p:ext uri="{BB962C8B-B14F-4D97-AF65-F5344CB8AC3E}">
        <p14:creationId xmlns="" xmlns:p14="http://schemas.microsoft.com/office/powerpoint/2010/main" val="40590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52410675"/>
              </p:ext>
            </p:extLst>
          </p:nvPr>
        </p:nvGraphicFramePr>
        <p:xfrm>
          <a:off x="467544" y="980728"/>
          <a:ext cx="8115330" cy="5367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889"/>
                <a:gridCol w="2167569"/>
                <a:gridCol w="1195066"/>
                <a:gridCol w="1097792"/>
                <a:gridCol w="1403507"/>
                <a:gridCol w="1403507"/>
              </a:tblGrid>
              <a:tr h="2690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S.No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Name of District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Updates till </a:t>
                      </a:r>
                      <a:r>
                        <a:rPr lang="en-US" sz="2000" b="1" u="none" strike="noStrike" dirty="0" smtClean="0">
                          <a:effectLst/>
                        </a:rPr>
                        <a:t>25</a:t>
                      </a:r>
                      <a:r>
                        <a:rPr lang="en-US" sz="2000" b="1" u="none" strike="noStrike" baseline="30000" dirty="0" smtClean="0">
                          <a:effectLst/>
                        </a:rPr>
                        <a:t>th</a:t>
                      </a:r>
                      <a:r>
                        <a:rPr lang="en-US" sz="2000" b="1" u="none" strike="noStrike" dirty="0" smtClean="0">
                          <a:effectLst/>
                        </a:rPr>
                        <a:t> Jan  2017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VHSNC Meeting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No. of Created ATR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Total submitted ATR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Total compliance ATR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Ambedkar Nagar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Banda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856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783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Basti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Bhadohi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smtClean="0">
                          <a:effectLst/>
                        </a:rPr>
                        <a:t>Chandouli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Fatehpur*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Hapur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effectLst/>
                        </a:rPr>
                        <a:t>118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JP Nagar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err="1">
                          <a:effectLst/>
                        </a:rPr>
                        <a:t>Kushi</a:t>
                      </a:r>
                      <a:r>
                        <a:rPr lang="en-US" sz="1400" b="0" u="none" strike="noStrike" dirty="0">
                          <a:effectLst/>
                        </a:rPr>
                        <a:t> Nagar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Mau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smtClean="0">
                          <a:effectLst/>
                        </a:rPr>
                        <a:t>Moradabad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398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Sultanpur</a:t>
                      </a: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80" marR="5780" marT="57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2761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80" marR="5780" marT="57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2164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80" marR="5780" marT="57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1099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80" marR="5780" marT="57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84979" y="188640"/>
            <a:ext cx="8712968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VHSNC Status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6453336"/>
            <a:ext cx="3024336" cy="355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sz="1400" b="1" dirty="0" smtClean="0">
                <a:solidFill>
                  <a:schemeClr val="tx1"/>
                </a:solidFill>
              </a:rPr>
              <a:t>Random Control Trial Districts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3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800" b="1" spc="-100" dirty="0" smtClean="0">
                <a:solidFill>
                  <a:srgbClr val="C00000"/>
                </a:solidFill>
              </a:rPr>
              <a:t>ATR &amp; ATR Compliances </a:t>
            </a:r>
            <a:endParaRPr lang="en-IN" sz="2800" b="1" spc="-1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2952328" cy="4453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772816"/>
            <a:ext cx="284909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1844824"/>
            <a:ext cx="2844824" cy="441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Intervention Design &amp; Work Plan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8006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just"/>
            <a:r>
              <a:rPr lang="en-US" dirty="0" smtClean="0">
                <a:solidFill>
                  <a:prstClr val="black"/>
                </a:solidFill>
              </a:rPr>
              <a:t>Social accountability is a key </a:t>
            </a:r>
            <a:r>
              <a:rPr lang="en-US" dirty="0">
                <a:solidFill>
                  <a:prstClr val="black"/>
                </a:solidFill>
              </a:rPr>
              <a:t>component of the World Bank’s Uttar Pradesh Health Systems Strengthening Project (UPHSSP), </a:t>
            </a:r>
            <a:r>
              <a:rPr lang="en-US" dirty="0" smtClean="0">
                <a:solidFill>
                  <a:prstClr val="black"/>
                </a:solidFill>
              </a:rPr>
              <a:t>which includes, </a:t>
            </a:r>
            <a:r>
              <a:rPr lang="en-US" dirty="0">
                <a:solidFill>
                  <a:prstClr val="black"/>
                </a:solidFill>
              </a:rPr>
              <a:t>support for introducing and strengthening social accountability mechanisms in order to stimulate community action to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endParaRPr lang="en-US" sz="3000" dirty="0" smtClean="0">
              <a:solidFill>
                <a:prstClr val="black"/>
              </a:solidFill>
            </a:endParaRPr>
          </a:p>
          <a:p>
            <a:pPr marL="457200" lvl="0" indent="-457200" algn="just">
              <a:buAutoNum type="alphaLcParenBoth"/>
            </a:pPr>
            <a:r>
              <a:rPr lang="en-US" b="1" i="1" dirty="0" smtClean="0">
                <a:solidFill>
                  <a:srgbClr val="002060"/>
                </a:solidFill>
              </a:rPr>
              <a:t>Demand </a:t>
            </a:r>
            <a:r>
              <a:rPr lang="en-US" b="1" i="1" dirty="0">
                <a:solidFill>
                  <a:srgbClr val="002060"/>
                </a:solidFill>
              </a:rPr>
              <a:t>better services</a:t>
            </a:r>
            <a:r>
              <a:rPr lang="en-US" sz="3000" i="1" dirty="0">
                <a:solidFill>
                  <a:srgbClr val="002060"/>
                </a:solidFill>
              </a:rPr>
              <a:t>, </a:t>
            </a:r>
            <a:endParaRPr lang="en-US" sz="3000" i="1" dirty="0" smtClean="0">
              <a:solidFill>
                <a:srgbClr val="002060"/>
              </a:solidFill>
            </a:endParaRPr>
          </a:p>
          <a:p>
            <a:pPr marL="514350" lvl="0" indent="-514350" algn="just">
              <a:buAutoNum type="alphaLcParenBoth"/>
            </a:pPr>
            <a:r>
              <a:rPr lang="en-US" b="1" i="1" dirty="0" smtClean="0">
                <a:solidFill>
                  <a:srgbClr val="002060"/>
                </a:solidFill>
              </a:rPr>
              <a:t>Enhance </a:t>
            </a:r>
            <a:r>
              <a:rPr lang="en-US" b="1" i="1" dirty="0">
                <a:solidFill>
                  <a:srgbClr val="002060"/>
                </a:solidFill>
              </a:rPr>
              <a:t>positive health behavior at individual and community level, and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marL="514350" lvl="0" indent="-514350" algn="just">
              <a:buAutoNum type="alphaLcParenBoth"/>
            </a:pPr>
            <a:r>
              <a:rPr lang="en-US" b="1" i="1" dirty="0" smtClean="0">
                <a:solidFill>
                  <a:srgbClr val="002060"/>
                </a:solidFill>
              </a:rPr>
              <a:t>Promote </a:t>
            </a:r>
            <a:r>
              <a:rPr lang="en-US" b="1" i="1" dirty="0">
                <a:solidFill>
                  <a:srgbClr val="002060"/>
                </a:solidFill>
              </a:rPr>
              <a:t>social audits of service delivery and resource allocation in the health sector.</a:t>
            </a:r>
            <a:endParaRPr lang="en-IN" b="1" i="1" dirty="0">
              <a:solidFill>
                <a:srgbClr val="00206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99106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77200" cy="52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7504" y="76201"/>
            <a:ext cx="8856984" cy="616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IEC Material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88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12" y="990600"/>
            <a:ext cx="4191000" cy="258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61048"/>
            <a:ext cx="4267200" cy="249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179512" y="116632"/>
            <a:ext cx="8784976" cy="5760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Activity Photograph  </a:t>
            </a:r>
            <a:endParaRPr lang="en-US" dirty="0"/>
          </a:p>
        </p:txBody>
      </p:sp>
      <p:pic>
        <p:nvPicPr>
          <p:cNvPr id="1027" name="Picture 3" descr="C:\Users\HP\Desktop\IMG-20170128-WA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000108"/>
            <a:ext cx="4500562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48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Users\HP\Desktop\IMG-2017012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50085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698" y="4058384"/>
            <a:ext cx="4158526" cy="249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83096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6000" contrast="-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233" y="1295400"/>
            <a:ext cx="4110608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113508"/>
            <a:ext cx="3907160" cy="244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79512" y="116632"/>
            <a:ext cx="8784976" cy="5760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Activity Photograph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6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12155"/>
            <a:ext cx="3960440" cy="22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40386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104455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12156"/>
            <a:ext cx="4114799" cy="226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79512" y="116632"/>
            <a:ext cx="8784976" cy="5760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spc="-1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dirty="0"/>
              <a:t>Activity Photograph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8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44A766E4-D88F-4D4D-A58F-05A3FF933D9F}" type="slidenum">
              <a:rPr lang="en-IN" altLang="en-US" sz="1200" smtClean="0">
                <a:solidFill>
                  <a:srgbClr val="898989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25</a:t>
            </a:fld>
            <a:endParaRPr lang="en-IN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4294967295"/>
          </p:nvPr>
        </p:nvSpPr>
        <p:spPr>
          <a:xfrm>
            <a:off x="684213" y="4509120"/>
            <a:ext cx="8229600" cy="161228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8800" dirty="0" smtClean="0">
                <a:latin typeface="Times New Roman" pitchFamily="18" charset="0"/>
                <a:cs typeface="Times New Roman" pitchFamily="18" charset="0"/>
              </a:rPr>
              <a:t>Thanking You!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04" y="692149"/>
            <a:ext cx="6624736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73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Goal &amp; Objectives of SA intervention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59216" cy="511256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100" b="1" dirty="0">
                <a:solidFill>
                  <a:prstClr val="black"/>
                </a:solidFill>
                <a:latin typeface="Arial"/>
                <a:ea typeface="Times New Roman"/>
              </a:rPr>
              <a:t>Project Goal: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To develop sustainable Social Accountability Mechanisms to improve the delivery of healthcare services in the catchment area of the </a:t>
            </a:r>
            <a:r>
              <a:rPr lang="en-IN" sz="2100" dirty="0" smtClean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facility </a:t>
            </a: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including all sub-Centres in the project area</a:t>
            </a:r>
            <a:endParaRPr lang="en-IN" sz="2100" dirty="0">
              <a:solidFill>
                <a:prstClr val="black"/>
              </a:solidFill>
              <a:ea typeface="Calibri"/>
              <a:cs typeface="Mangal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100" b="1" dirty="0" smtClean="0">
                <a:solidFill>
                  <a:prstClr val="black"/>
                </a:solidFill>
                <a:latin typeface="Arial"/>
                <a:ea typeface="Times New Roman"/>
              </a:rPr>
              <a:t>Objectives</a:t>
            </a:r>
            <a:r>
              <a:rPr lang="en-IN" sz="2100" b="1" dirty="0">
                <a:solidFill>
                  <a:prstClr val="black"/>
                </a:solidFill>
                <a:latin typeface="Arial"/>
                <a:ea typeface="Times New Roman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To inform the community of their health </a:t>
            </a:r>
            <a:r>
              <a:rPr lang="en-IN" sz="2100" dirty="0" smtClean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entitlements </a:t>
            </a: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and enable the community to be partners in the process of improving the functioning of health system as envisaged by NHM</a:t>
            </a:r>
            <a:r>
              <a:rPr lang="en-IN" sz="2100" dirty="0" smtClean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.</a:t>
            </a:r>
            <a:endParaRPr lang="en-IN" sz="2100" dirty="0">
              <a:solidFill>
                <a:prstClr val="black"/>
              </a:solidFill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spcAft>
                <a:spcPts val="300"/>
              </a:spcAft>
              <a:buFont typeface="Symbol"/>
              <a:buChar char=""/>
            </a:pP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To develop a design for the social accountability intervention at Block level and Village level to enable the community to be informed of their health entitlements.</a:t>
            </a:r>
            <a:endParaRPr lang="en-IN" sz="2100" dirty="0">
              <a:solidFill>
                <a:prstClr val="black"/>
              </a:solidFill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spcAft>
                <a:spcPts val="300"/>
              </a:spcAft>
              <a:buFont typeface="Symbol"/>
              <a:buChar char=""/>
            </a:pPr>
            <a:r>
              <a:rPr lang="en-IN" sz="2100" dirty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To facilitate monitoring based on agreed benchmarks / indicators &amp; enable feedback on the indicators to the health system to facilitate corrective </a:t>
            </a:r>
            <a:r>
              <a:rPr lang="en-IN" sz="2100" dirty="0" smtClean="0">
                <a:solidFill>
                  <a:prstClr val="black"/>
                </a:solidFill>
                <a:latin typeface="Arial"/>
                <a:ea typeface="Times New Roman"/>
                <a:cs typeface="Mangal"/>
              </a:rPr>
              <a:t>action.</a:t>
            </a:r>
            <a:endParaRPr lang="en-IN" sz="2100" dirty="0">
              <a:solidFill>
                <a:prstClr val="black"/>
              </a:solidFill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122413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IN" sz="2800" b="1" dirty="0" smtClean="0">
                <a:solidFill>
                  <a:srgbClr val="C00000"/>
                </a:solidFill>
              </a:rPr>
              <a:t>Timeline &amp; Area of Operation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064896" cy="475252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IN" b="1" u="sng" dirty="0" smtClean="0">
                <a:effectLst/>
                <a:latin typeface="Arial Narrow" panose="020B0606020202030204" pitchFamily="34" charset="0"/>
                <a:ea typeface="Times New Roman"/>
                <a:cs typeface="Mangal"/>
              </a:rPr>
              <a:t>Tenure of the Social Accountability Intervention project  16 Months </a:t>
            </a:r>
            <a:endParaRPr lang="en-IN" dirty="0">
              <a:latin typeface="Arial Narrow" panose="020B0606020202030204" pitchFamily="34" charset="0"/>
              <a:ea typeface="Calibri"/>
              <a:cs typeface="Mang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400" dirty="0" smtClean="0">
                <a:solidFill>
                  <a:srgbClr val="7030A0"/>
                </a:solidFill>
                <a:effectLst/>
                <a:latin typeface="Arial Narrow" panose="020B0606020202030204" pitchFamily="34" charset="0"/>
                <a:ea typeface="Calibri"/>
                <a:cs typeface="Mangal"/>
              </a:rPr>
              <a:t>Preparatory phase		- 	 4-Months</a:t>
            </a:r>
            <a:endParaRPr lang="en-IN" sz="2400" dirty="0">
              <a:solidFill>
                <a:srgbClr val="7030A0"/>
              </a:solidFill>
              <a:latin typeface="Arial Narrow" panose="020B0606020202030204" pitchFamily="34" charset="0"/>
              <a:ea typeface="Calibri"/>
              <a:cs typeface="Mang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400" dirty="0" smtClean="0">
                <a:solidFill>
                  <a:srgbClr val="7030A0"/>
                </a:solidFill>
                <a:effectLst/>
                <a:latin typeface="Arial Narrow" panose="020B0606020202030204" pitchFamily="34" charset="0"/>
                <a:ea typeface="Times New Roman"/>
                <a:cs typeface="Mangal"/>
              </a:rPr>
              <a:t>Implementation Phase	- 	12 Months</a:t>
            </a:r>
            <a:endParaRPr lang="en-IN" sz="2400" dirty="0" smtClean="0">
              <a:solidFill>
                <a:srgbClr val="7030A0"/>
              </a:solidFill>
              <a:latin typeface="Arial Narrow" panose="020B0606020202030204" pitchFamily="34" charset="0"/>
              <a:ea typeface="Calibri"/>
              <a:cs typeface="Mangal"/>
            </a:endParaRPr>
          </a:p>
          <a:p>
            <a:pPr marL="114300" indent="0" algn="just">
              <a:lnSpc>
                <a:spcPct val="115000"/>
              </a:lnSpc>
              <a:buNone/>
            </a:pPr>
            <a:r>
              <a:rPr lang="en-IN" sz="2800" b="1" u="sng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/>
                <a:cs typeface="Mangal"/>
              </a:rPr>
              <a:t>Project starts from May, 2016 </a:t>
            </a:r>
            <a:endParaRPr lang="en-IN" sz="2000" b="1" u="sng" dirty="0" smtClean="0">
              <a:solidFill>
                <a:srgbClr val="FF0000"/>
              </a:solidFill>
              <a:effectLst/>
              <a:latin typeface="Arial Narrow" panose="020B0606020202030204" pitchFamily="34" charset="0"/>
              <a:ea typeface="Times New Roman"/>
              <a:cs typeface="Mang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IN" sz="3200" b="1" dirty="0" smtClean="0">
                <a:effectLst/>
                <a:latin typeface="Arial Narrow" panose="020B0606020202030204" pitchFamily="34" charset="0"/>
                <a:ea typeface="Times New Roman"/>
                <a:cs typeface="Mangal"/>
              </a:rPr>
              <a:t>Area of operation	- 12 Districts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IN" sz="3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                                           </a:t>
            </a:r>
            <a:r>
              <a:rPr lang="en-IN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51 blocks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IN" sz="32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                                           4238 Gram </a:t>
            </a:r>
            <a:r>
              <a:rPr lang="en-IN" sz="32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Panchayats</a:t>
            </a:r>
            <a:r>
              <a:rPr lang="en-IN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.</a:t>
            </a:r>
            <a:endParaRPr lang="en-IN" sz="2400" b="1" dirty="0">
              <a:latin typeface="Arial Narrow" panose="020B0606020202030204" pitchFamily="34" charset="0"/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126976"/>
            <a:ext cx="7772400" cy="4937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/>
            <a:r>
              <a:rPr lang="en-US" altLang="en-US" sz="2800" b="1" kern="1200" spc="-100" dirty="0">
                <a:solidFill>
                  <a:srgbClr val="C00000"/>
                </a:solidFill>
              </a:rPr>
              <a:t>Project Coverage Area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673100"/>
            <a:ext cx="6030912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6073797"/>
              </p:ext>
            </p:extLst>
          </p:nvPr>
        </p:nvGraphicFramePr>
        <p:xfrm>
          <a:off x="6215063" y="714375"/>
          <a:ext cx="2659062" cy="5357831"/>
        </p:xfrm>
        <a:graphic>
          <a:graphicData uri="http://schemas.openxmlformats.org/drawingml/2006/table">
            <a:tbl>
              <a:tblPr/>
              <a:tblGrid>
                <a:gridCol w="2659062"/>
              </a:tblGrid>
              <a:tr h="5357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Intervention Districts - 10 Districts (SIRD)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1.Banda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2.Ambedkar Nagar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3.Mau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4.Basti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5.Kushinagar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6.Chandauli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7.SR Nagar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Bhadohi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8.Moradabad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9.Jyotiba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Phule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Nagar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10.Hapur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Panchsheel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Nagar)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RCT Districts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1.Sultanpur (20 GPs)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2.Fatehpur (20 GPs)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74" name="Group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1543901"/>
              </p:ext>
            </p:extLst>
          </p:nvPr>
        </p:nvGraphicFramePr>
        <p:xfrm>
          <a:off x="285720" y="6072206"/>
          <a:ext cx="8594755" cy="640080"/>
        </p:xfrm>
        <a:graphic>
          <a:graphicData uri="http://schemas.openxmlformats.org/drawingml/2006/table">
            <a:tbl>
              <a:tblPr/>
              <a:tblGrid>
                <a:gridCol w="8594755"/>
              </a:tblGrid>
              <a:tr h="50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UPHSSP/TAP/CDA directly administer programs in 12 intervention districts with GPCs support &amp; Sambodhi carries out research components in RCT Districts.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184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BE20297-E2FB-4EE1-B388-BE0504FC7E80}" type="slidenum">
              <a:rPr lang="en-IN" altLang="en-US" sz="1200" smtClean="0">
                <a:solidFill>
                  <a:srgbClr val="898989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5</a:t>
            </a:fld>
            <a:endParaRPr lang="en-IN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5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920880" cy="122413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2800" b="1" dirty="0">
                <a:solidFill>
                  <a:srgbClr val="C00000"/>
                </a:solidFill>
              </a:rPr>
              <a:t/>
            </a:r>
            <a:br>
              <a:rPr lang="en-GB" sz="2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Expected outputs/outcomes of the </a:t>
            </a:r>
            <a:br>
              <a:rPr lang="en-GB" sz="2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>Social Accountability Intervention:</a:t>
            </a:r>
            <a:r>
              <a:rPr lang="en-IN" sz="2800" b="1" dirty="0">
                <a:solidFill>
                  <a:srgbClr val="C00000"/>
                </a:solidFill>
              </a:rPr>
              <a:t/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ea typeface="Times New Roman"/>
                <a:cs typeface="Mangal"/>
              </a:rPr>
              <a:t>VHSNC /PRI members/community members trained &amp; enabled on issues of social accountability. </a:t>
            </a:r>
            <a:endParaRPr lang="en-IN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ea typeface="Times New Roman"/>
                <a:cs typeface="Mangal"/>
              </a:rPr>
              <a:t>Automated generation of Consolidated Reports (from collation and consolidation of score cards) for feedback to the committee and health system.</a:t>
            </a:r>
            <a:endParaRPr lang="en-IN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ea typeface="Times New Roman"/>
                <a:cs typeface="Mangal"/>
              </a:rPr>
              <a:t>Organization of </a:t>
            </a:r>
            <a:r>
              <a:rPr lang="en-GB" i="1" dirty="0" smtClean="0">
                <a:effectLst/>
                <a:ea typeface="Times New Roman"/>
                <a:cs typeface="Mangal"/>
              </a:rPr>
              <a:t>Jan Samvaad</a:t>
            </a:r>
            <a:r>
              <a:rPr lang="en-GB" dirty="0" smtClean="0">
                <a:effectLst/>
                <a:ea typeface="Times New Roman"/>
                <a:cs typeface="Mangal"/>
              </a:rPr>
              <a:t> or other interactive processes enabling engagement between Health System and community.</a:t>
            </a:r>
            <a:endParaRPr lang="en-IN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effectLst/>
                <a:ea typeface="Times New Roman"/>
                <a:cs typeface="Mangal"/>
              </a:rPr>
              <a:t>Responsiveness of the Health System in terms of action taken reports (ATRs) and monitoring by the committee at the next level</a:t>
            </a:r>
            <a:endParaRPr lang="en-IN" dirty="0">
              <a:ea typeface="Calibri"/>
              <a:cs typeface="Manga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678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115212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Steps</a:t>
            </a:r>
            <a:r>
              <a:rPr lang="en-US" sz="2800" b="1" dirty="0">
                <a:solidFill>
                  <a:srgbClr val="C00000"/>
                </a:solidFill>
              </a:rPr>
              <a:t>/ Work Plan for implementation of Social Accountability Intervention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IN" sz="2800" b="1" dirty="0">
                <a:solidFill>
                  <a:srgbClr val="C00000"/>
                </a:solidFill>
              </a:rPr>
              <a:t/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464496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Recruitment and Training of Facilitators/trainers, SIRD-6,District Level Staff , DC-8 &amp; Sub DC-17, GPC-316.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Capacity building of Master Trainers and key stakeholders on SA Intervention. 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Capacity building of </a:t>
            </a:r>
            <a:r>
              <a:rPr lang="en-US" sz="2000" dirty="0" smtClean="0">
                <a:latin typeface="Arial"/>
                <a:ea typeface="Times New Roman"/>
                <a:cs typeface="Mangal"/>
              </a:rPr>
              <a:t>VHSNC members</a:t>
            </a: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 for community participation and engagement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Engaging with </a:t>
            </a:r>
            <a:r>
              <a:rPr lang="en-US" sz="2000" dirty="0" smtClean="0">
                <a:latin typeface="Arial"/>
                <a:ea typeface="Times New Roman"/>
                <a:cs typeface="Mangal"/>
              </a:rPr>
              <a:t>VHSNC members to </a:t>
            </a: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establish SA mechanisms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Facilitation of ongoing SA activities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Collection of information / data for development of score cards and indicators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Monitoring of processes and reporting</a:t>
            </a:r>
            <a:endParaRPr lang="en-IN" sz="2000" dirty="0">
              <a:ea typeface="Calibri"/>
              <a:cs typeface="Mangal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effectLst/>
                <a:latin typeface="Arial"/>
                <a:ea typeface="Times New Roman"/>
                <a:cs typeface="Mangal"/>
              </a:rPr>
              <a:t>Scale up</a:t>
            </a:r>
            <a:endParaRPr lang="en-IN" sz="2000" dirty="0">
              <a:ea typeface="Calibri"/>
              <a:cs typeface="Mangal"/>
            </a:endParaRPr>
          </a:p>
          <a:p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5117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IN" sz="2800" b="1" dirty="0">
                <a:solidFill>
                  <a:srgbClr val="C00000"/>
                </a:solidFill>
              </a:rPr>
              <a:t>Implementing Agency - SIRD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064896" cy="4752528"/>
          </a:xfrm>
        </p:spPr>
        <p:txBody>
          <a:bodyPr>
            <a:normAutofit/>
          </a:bodyPr>
          <a:lstStyle/>
          <a:p>
            <a:pPr marL="889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900" b="1" dirty="0" err="1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Deen</a:t>
            </a:r>
            <a:r>
              <a:rPr lang="en-IN" sz="1900" b="1" dirty="0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 </a:t>
            </a:r>
            <a:r>
              <a:rPr lang="en-IN" sz="1900" b="1" dirty="0" err="1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Dayal</a:t>
            </a:r>
            <a:r>
              <a:rPr lang="en-IN" sz="1900" b="1" dirty="0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 </a:t>
            </a:r>
            <a:r>
              <a:rPr lang="en-IN" sz="1900" b="1" dirty="0" err="1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Upadhyay</a:t>
            </a:r>
            <a:r>
              <a:rPr lang="en-IN" sz="1900" b="1" dirty="0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 State Institute of Rural Development </a:t>
            </a:r>
            <a:r>
              <a:rPr lang="en-IN" sz="1900" dirty="0" smtClean="0">
                <a:effectLst/>
                <a:latin typeface="Arial Narrow" panose="020B0606020202030204" pitchFamily="34" charset="0"/>
                <a:ea typeface="Calibri"/>
                <a:cs typeface="Mangal"/>
              </a:rPr>
              <a:t>(SIRD) established in 1954 is a premier institute in rural development sector and an Apex body/ Institute of the State Government of Uttar Pradesh for undertaking various levels of the capacity building programmes of PRIs and other stakeholder from various development areas. Having a rich experience in the field of Action Research, Monitoring &amp; Evaluation and Consultancy for the rural developmental programmes run by State Govt and Ministry of Rural development</a:t>
            </a:r>
            <a:r>
              <a:rPr lang="en-IN" sz="1900" dirty="0" smtClean="0">
                <a:latin typeface="Arial Narrow" panose="020B0606020202030204" pitchFamily="34" charset="0"/>
                <a:ea typeface="Calibri"/>
                <a:cs typeface="Mangal"/>
              </a:rPr>
              <a:t>. SIRD h</a:t>
            </a:r>
            <a:r>
              <a:rPr lang="en-IN" sz="1900" dirty="0" smtClean="0">
                <a:effectLst/>
                <a:latin typeface="Arial Narrow" panose="020B0606020202030204" pitchFamily="34" charset="0"/>
                <a:ea typeface="Calibri"/>
              </a:rPr>
              <a:t>eaded by Director General a senior I.A.S official from the state government</a:t>
            </a:r>
            <a:r>
              <a:rPr lang="en-IN" sz="1900" i="1" dirty="0" smtClean="0">
                <a:effectLst/>
                <a:latin typeface="Arial Narrow" panose="020B0606020202030204" pitchFamily="34" charset="0"/>
                <a:ea typeface="Calibri"/>
              </a:rPr>
              <a:t>. </a:t>
            </a:r>
            <a:endParaRPr lang="en-IN" sz="1900" dirty="0">
              <a:latin typeface="Arial Narrow" panose="020B0606020202030204" pitchFamily="34" charset="0"/>
              <a:ea typeface="Calibri"/>
              <a:cs typeface="Mangal"/>
            </a:endParaRPr>
          </a:p>
          <a:p>
            <a:endParaRPr lang="en-I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91" y="379205"/>
            <a:ext cx="8487160" cy="6193067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</p:pic>
      <p:sp>
        <p:nvSpPr>
          <p:cNvPr id="2" name="Rectangle 1"/>
          <p:cNvSpPr/>
          <p:nvPr/>
        </p:nvSpPr>
        <p:spPr>
          <a:xfrm>
            <a:off x="8143900" y="4000504"/>
            <a:ext cx="398419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8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17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316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9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1511</TotalTime>
  <Words>1129</Words>
  <Application>Microsoft Office PowerPoint</Application>
  <PresentationFormat>On-screen Show (4:3)</PresentationFormat>
  <Paragraphs>309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Adjacency</vt:lpstr>
      <vt:lpstr>              Social Accountability Intervention.   </vt:lpstr>
      <vt:lpstr>Intervention Design &amp; Work Plan</vt:lpstr>
      <vt:lpstr>Goal &amp; Objectives of SA intervention </vt:lpstr>
      <vt:lpstr>Timeline &amp; Area of Operation </vt:lpstr>
      <vt:lpstr>Project Coverage Area</vt:lpstr>
      <vt:lpstr> Expected outputs/outcomes of the  Social Accountability Intervention: </vt:lpstr>
      <vt:lpstr>  Steps/ Work Plan for implementation of Social Accountability Intervention  </vt:lpstr>
      <vt:lpstr>Implementing Agency - SIRD </vt:lpstr>
      <vt:lpstr>Slide 9</vt:lpstr>
      <vt:lpstr>Key Activities – Under SA intervention </vt:lpstr>
      <vt:lpstr>Slide 11</vt:lpstr>
      <vt:lpstr>Slide 12</vt:lpstr>
      <vt:lpstr>Current Updates… </vt:lpstr>
      <vt:lpstr>Screen shots of App - SATHIUP</vt:lpstr>
      <vt:lpstr>Screen shots of App - SATHIUP</vt:lpstr>
      <vt:lpstr>Dashboard</vt:lpstr>
      <vt:lpstr>Slide 17</vt:lpstr>
      <vt:lpstr>Slide 18</vt:lpstr>
      <vt:lpstr>ATR &amp; ATR Compliances </vt:lpstr>
      <vt:lpstr> 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ECORYS</dc:creator>
  <cp:lastModifiedBy>gm_cp</cp:lastModifiedBy>
  <cp:revision>133</cp:revision>
  <dcterms:created xsi:type="dcterms:W3CDTF">2015-03-16T06:06:27Z</dcterms:created>
  <dcterms:modified xsi:type="dcterms:W3CDTF">2017-01-31T03:21:06Z</dcterms:modified>
</cp:coreProperties>
</file>