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76" r:id="rId3"/>
    <p:sldId id="680" r:id="rId4"/>
    <p:sldId id="678" r:id="rId5"/>
    <p:sldId id="679" r:id="rId6"/>
    <p:sldId id="668" r:id="rId7"/>
    <p:sldId id="675" r:id="rId8"/>
    <p:sldId id="681" r:id="rId9"/>
    <p:sldId id="682" r:id="rId10"/>
    <p:sldId id="683" r:id="rId11"/>
    <p:sldId id="684" r:id="rId12"/>
    <p:sldId id="685" r:id="rId13"/>
    <p:sldId id="672" r:id="rId14"/>
    <p:sldId id="673" r:id="rId15"/>
    <p:sldId id="608" r:id="rId16"/>
  </p:sldIdLst>
  <p:sldSz cx="9144000" cy="5715000" type="screen16x10"/>
  <p:notesSz cx="67611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50021"/>
    <a:srgbClr val="008000"/>
    <a:srgbClr val="8D333C"/>
    <a:srgbClr val="B16F0F"/>
    <a:srgbClr val="CCCC00"/>
    <a:srgbClr val="9BBB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5"/>
          </a:xfrm>
          <a:prstGeom prst="rect">
            <a:avLst/>
          </a:prstGeom>
        </p:spPr>
        <p:txBody>
          <a:bodyPr vert="horz" lIns="95441" tIns="47720" rIns="95441" bIns="47720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3" y="0"/>
            <a:ext cx="2929837" cy="497125"/>
          </a:xfrm>
          <a:prstGeom prst="rect">
            <a:avLst/>
          </a:prstGeom>
        </p:spPr>
        <p:txBody>
          <a:bodyPr vert="horz" lIns="95441" tIns="47720" rIns="95441" bIns="47720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A2AB7F9E-027E-4E18-A214-73C1E76A2D8C}" type="datetimeFigureOut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5441" tIns="47720" rIns="95441" bIns="47720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3" y="9443663"/>
            <a:ext cx="2929837" cy="497125"/>
          </a:xfrm>
          <a:prstGeom prst="rect">
            <a:avLst/>
          </a:prstGeom>
        </p:spPr>
        <p:txBody>
          <a:bodyPr vert="horz" lIns="95441" tIns="47720" rIns="95441" bIns="47720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EA1012B-4E5E-43DD-BB79-AAA669998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306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1" tIns="47720" rIns="95441" bIns="47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3" y="0"/>
            <a:ext cx="2929837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1" tIns="47720" rIns="95441" bIns="47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252DC1E-CB57-40EA-9422-E69DB2D80F88}" type="datetimeFigureOut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744538"/>
            <a:ext cx="59642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5"/>
            <a:ext cx="5408930" cy="44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1" tIns="47720" rIns="95441" bIns="47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3"/>
            <a:ext cx="2929837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1" tIns="47720" rIns="95441" bIns="47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3" y="9443663"/>
            <a:ext cx="2929837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1" tIns="47720" rIns="95441" bIns="47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866E43-52D0-45F3-B52E-EB3D4DBEE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48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FEB80B-17BF-42A7-9C46-6078B1EA5FDA}" type="datetime1">
              <a:rPr lang="fr-FR" smtClean="0"/>
              <a:pPr>
                <a:defRPr/>
              </a:pPr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Picture 6" descr="77514_abstrakciya_oboi_kreativ_linii_uzory_fon_2560x1570_(www.GetBg.net).jpg"/>
          <p:cNvPicPr>
            <a:picLocks noChangeAspect="1"/>
          </p:cNvPicPr>
          <p:nvPr/>
        </p:nvPicPr>
        <p:blipFill>
          <a:blip r:embed="rId13" cstate="print">
            <a:lum bright="20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UHM%20TV%20adv/NUHM%20ad%20Corection%20VCD.m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imeline%20for%20Formation%20of%20MAS.docx" TargetMode="External"/><Relationship Id="rId2" Type="http://schemas.openxmlformats.org/officeDocument/2006/relationships/hyperlink" Target="MAPPING%20OF%20MAS%20REQUIREMEN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UHM-PHC%20Planning/bbsr%20reporting%20service%20units.xls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Grading-MAS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PHC%20Checklist.pdf" TargetMode="External"/><Relationship Id="rId2" Type="http://schemas.openxmlformats.org/officeDocument/2006/relationships/hyperlink" Target="Action%20Plan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heck%20list%20of%20UHND.docx" TargetMode="External"/><Relationship Id="rId4" Type="http://schemas.openxmlformats.org/officeDocument/2006/relationships/hyperlink" Target="UHND%20Checklis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G:\NH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0442"/>
            <a:ext cx="2052622" cy="1643058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14282" y="500046"/>
            <a:ext cx="8643998" cy="32147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4200" b="1" dirty="0" smtClean="0"/>
              <a:t>  </a:t>
            </a:r>
            <a:br>
              <a:rPr lang="fr-CA" sz="4200" b="1" dirty="0" smtClean="0"/>
            </a:br>
            <a:r>
              <a:rPr lang="fr-CA" sz="4200" b="1" dirty="0" smtClean="0"/>
              <a:t>Involvement of </a:t>
            </a:r>
            <a:br>
              <a:rPr lang="fr-CA" sz="4200" b="1" dirty="0" smtClean="0"/>
            </a:br>
            <a:r>
              <a:rPr lang="fr-CA" sz="4200" b="1" dirty="0" smtClean="0"/>
              <a:t>MAHILA AROGYA SAMITI(MAS) </a:t>
            </a:r>
            <a:br>
              <a:rPr lang="fr-CA" sz="4200" b="1" dirty="0" smtClean="0"/>
            </a:br>
            <a:r>
              <a:rPr lang="fr-CA" sz="4200" b="1" dirty="0" smtClean="0"/>
              <a:t>in community monitoring </a:t>
            </a:r>
            <a:br>
              <a:rPr lang="fr-CA" sz="4200" b="1" dirty="0" smtClean="0"/>
            </a:br>
            <a:r>
              <a:rPr lang="fr-CA" sz="4200" b="1" dirty="0" smtClean="0"/>
              <a:t> </a:t>
            </a:r>
            <a:r>
              <a:rPr lang="fr-CA" sz="4200" b="1" u="sng" dirty="0" smtClean="0"/>
              <a:t>NUHM-</a:t>
            </a:r>
            <a:r>
              <a:rPr lang="fr-CA" sz="4200" b="1" u="sng" dirty="0" smtClean="0">
                <a:hlinkClick r:id="rId3" action="ppaction://hlinkfile"/>
              </a:rPr>
              <a:t>ODISHA</a:t>
            </a:r>
            <a:endParaRPr lang="fr-FR" sz="4200" b="1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D381-CC17-4FC3-80E3-0C53BDC85E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3250" name="AutoShape 2" descr="Image result for logo of odisha gov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Image result for logo of odisha gov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500442"/>
            <a:ext cx="1857388" cy="163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758" y="752105"/>
          <a:ext cx="5308269" cy="521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38"/>
                <a:gridCol w="1351797"/>
                <a:gridCol w="1578134"/>
              </a:tblGrid>
              <a:tr h="440501">
                <a:tc>
                  <a:txBody>
                    <a:bodyPr/>
                    <a:lstStyle/>
                    <a:p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Bhubaneswar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Cuttack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Ward No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12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33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Population covered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13243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12543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404623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No. of slums covered</a:t>
                      </a:r>
                      <a:r>
                        <a:rPr lang="en-IN" sz="1700" baseline="0" dirty="0" smtClean="0"/>
                        <a:t>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6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7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363927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Slum Household covered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1013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1167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46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dirty="0" smtClean="0"/>
                        <a:t>Slum Population covered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4743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8875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356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dirty="0" smtClean="0"/>
                        <a:t>No. of MAS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9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10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dirty="0" smtClean="0"/>
                        <a:t>No. of UHND sites to be monitored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4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6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dirty="0" smtClean="0"/>
                        <a:t>No. of </a:t>
                      </a:r>
                      <a:r>
                        <a:rPr lang="en-IN" sz="1700" dirty="0" err="1" smtClean="0"/>
                        <a:t>immunisatation</a:t>
                      </a:r>
                      <a:r>
                        <a:rPr lang="en-IN" sz="1700" dirty="0" smtClean="0"/>
                        <a:t> sites to be monitored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4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6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Name of the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dirty="0" smtClean="0"/>
                        <a:t>UPHC to be monitored 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err="1" smtClean="0"/>
                        <a:t>Gadakan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err="1" smtClean="0"/>
                        <a:t>Thoria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Sahi</a:t>
                      </a:r>
                      <a:endParaRPr lang="en-IN" sz="1700" dirty="0"/>
                    </a:p>
                  </a:txBody>
                  <a:tcPr marT="38100" marB="38100"/>
                </a:tc>
              </a:tr>
              <a:tr h="578867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Name </a:t>
                      </a:r>
                      <a:r>
                        <a:rPr lang="en-IN" sz="1700" baseline="0" dirty="0" smtClean="0"/>
                        <a:t> of the </a:t>
                      </a:r>
                      <a:r>
                        <a:rPr lang="en-IN" sz="1700" dirty="0" err="1" smtClean="0"/>
                        <a:t>Corporator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Sanjay </a:t>
                      </a:r>
                      <a:r>
                        <a:rPr lang="en-IN" sz="1700" dirty="0" err="1" smtClean="0"/>
                        <a:t>Sethy</a:t>
                      </a:r>
                      <a:endParaRPr lang="en-IN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Manoj 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Sethy</a:t>
                      </a:r>
                      <a:endParaRPr lang="en-IN" sz="1700" dirty="0"/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12336" name="Title 1"/>
          <p:cNvSpPr>
            <a:spLocks noGrp="1"/>
          </p:cNvSpPr>
          <p:nvPr>
            <p:ph type="title"/>
          </p:nvPr>
        </p:nvSpPr>
        <p:spPr>
          <a:xfrm>
            <a:off x="457200" y="229307"/>
            <a:ext cx="8229600" cy="496409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Piloting  CAH in two cities</a:t>
            </a:r>
          </a:p>
        </p:txBody>
      </p:sp>
      <p:pic>
        <p:nvPicPr>
          <p:cNvPr id="5" name="Picture 2" descr="C:\Users\USER\AppData\Local\Temp\Rar$DI01.828\BBSR CAH ori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8276" y="725716"/>
            <a:ext cx="3503222" cy="428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33902" y="4996856"/>
            <a:ext cx="3752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err="1" smtClean="0"/>
              <a:t>Corporator</a:t>
            </a:r>
            <a:r>
              <a:rPr lang="en-IN" sz="1200" dirty="0" smtClean="0"/>
              <a:t> in </a:t>
            </a:r>
            <a:r>
              <a:rPr lang="en-IN" sz="1200" dirty="0"/>
              <a:t>B</a:t>
            </a:r>
            <a:r>
              <a:rPr lang="en-IN" sz="1200" dirty="0" smtClean="0"/>
              <a:t>hubaneswar city  sensitise the WKS &amp; MAS members on community monitoring 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AppData\Local\Temp\Rar$DI26.391\Meeting with ADMO, PH Cuttack on CA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6" y="1187533"/>
            <a:ext cx="3737717" cy="38001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9305"/>
            <a:ext cx="8953994" cy="6019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200" dirty="0" smtClean="0"/>
              <a:t>Interaction with City Nodal officer &amp; MAS members  </a:t>
            </a:r>
            <a:endParaRPr lang="en-IN" sz="3200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" y="5236237"/>
            <a:ext cx="44532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1100" dirty="0" smtClean="0"/>
              <a:t>Program </a:t>
            </a:r>
            <a:r>
              <a:rPr lang="en-IN" sz="1100" dirty="0"/>
              <a:t>manager, AGCA, New Delhi interaction with City Nodal officer, Cuttack for planning of CAH  in urban area</a:t>
            </a:r>
          </a:p>
        </p:txBody>
      </p:sp>
      <p:pic>
        <p:nvPicPr>
          <p:cNvPr id="5" name="Picture 2" descr="C:\Users\USER\AppData\Local\Temp\Rar$DI19.875\Cuttack CAH ori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377" y="1108365"/>
            <a:ext cx="3963348" cy="38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22520" y="5247234"/>
            <a:ext cx="44532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1100" dirty="0" smtClean="0"/>
              <a:t>Sensitise the MAS members on their role and  tools for community monitoring </a:t>
            </a:r>
            <a:endParaRPr lang="en-I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86888" y="1068780"/>
            <a:ext cx="8360228" cy="4035916"/>
          </a:xfrm>
        </p:spPr>
        <p:txBody>
          <a:bodyPr/>
          <a:lstStyle/>
          <a:p>
            <a:r>
              <a:rPr lang="en-IN" dirty="0" smtClean="0"/>
              <a:t>Findings shall be shared in the meetings of CHS/RKS</a:t>
            </a:r>
          </a:p>
          <a:p>
            <a:r>
              <a:rPr lang="en-IN" dirty="0" smtClean="0"/>
              <a:t>Replication in other NUHM cities/towns </a:t>
            </a:r>
          </a:p>
          <a:p>
            <a:r>
              <a:rPr lang="en-IN" dirty="0" smtClean="0"/>
              <a:t>Proposal to be included in the PIP 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Way forward...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3" name="Picture 2" descr="IMG-20160616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"/>
            <a:ext cx="2794000" cy="2057400"/>
          </a:xfrm>
          <a:prstGeom prst="rect">
            <a:avLst/>
          </a:prstGeom>
        </p:spPr>
      </p:pic>
      <p:pic>
        <p:nvPicPr>
          <p:cNvPr id="4" name="Picture 3" descr="IMG-20160627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66701"/>
            <a:ext cx="2844000" cy="2057400"/>
          </a:xfrm>
          <a:prstGeom prst="rect">
            <a:avLst/>
          </a:prstGeom>
        </p:spPr>
      </p:pic>
      <p:pic>
        <p:nvPicPr>
          <p:cNvPr id="5" name="Picture 4" descr="Clean_drv_DHNK_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66700"/>
            <a:ext cx="2762308" cy="2052000"/>
          </a:xfrm>
          <a:prstGeom prst="rect">
            <a:avLst/>
          </a:prstGeom>
        </p:spPr>
      </p:pic>
      <p:pic>
        <p:nvPicPr>
          <p:cNvPr id="6" name="Picture 5" descr="Deng_BH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985901"/>
            <a:ext cx="2736000" cy="2291399"/>
          </a:xfrm>
          <a:prstGeom prst="rect">
            <a:avLst/>
          </a:prstGeom>
        </p:spPr>
      </p:pic>
      <p:pic>
        <p:nvPicPr>
          <p:cNvPr id="1026" name="Picture 2" descr="D:\photo\MAS\IMG-20160627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596" y="2985900"/>
            <a:ext cx="2772000" cy="23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24003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Monthly MAS meeting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4003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Cleanliness Drive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003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Use of Dustbin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345668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Postcard Campaign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45668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Awareness Rally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345668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solidFill>
                  <a:schemeClr val="bg1"/>
                </a:solidFill>
              </a:rPr>
              <a:t>Padayatra</a:t>
            </a:r>
            <a:r>
              <a:rPr lang="en-IN" b="1" dirty="0" smtClean="0">
                <a:solidFill>
                  <a:schemeClr val="bg1"/>
                </a:solidFill>
              </a:rPr>
              <a:t> 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Community participation in Post Card Campaign on Water &amp; Sanitation Issues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1600" y="3009900"/>
            <a:ext cx="2814816" cy="226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-1143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IN" sz="2800" b="1" dirty="0" smtClean="0">
                <a:latin typeface="+mn-lt"/>
              </a:rPr>
              <a:t>MAS Activities</a:t>
            </a:r>
            <a:endParaRPr lang="en-IN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3" name="Picture 2" descr="Dng_BHM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6"/>
            <a:ext cx="2590800" cy="2160000"/>
          </a:xfrm>
          <a:prstGeom prst="rect">
            <a:avLst/>
          </a:prstGeom>
        </p:spPr>
      </p:pic>
      <p:pic>
        <p:nvPicPr>
          <p:cNvPr id="5" name="Picture 4" descr="IMG-20160408-WA000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66700"/>
            <a:ext cx="2590800" cy="2160000"/>
          </a:xfrm>
          <a:prstGeom prst="rect">
            <a:avLst/>
          </a:prstGeom>
        </p:spPr>
      </p:pic>
      <p:pic>
        <p:nvPicPr>
          <p:cNvPr id="6" name="Picture 5" descr="scan000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9200" y="266700"/>
            <a:ext cx="2520000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4765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IPC on Jaundice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4765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World Health Day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4765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Blood Donation Camp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slum_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86100"/>
            <a:ext cx="2667000" cy="2039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52959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Slum Resource Map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IMG_20160912_152317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086100"/>
            <a:ext cx="2772000" cy="205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52959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Listing of HH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IMG_11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009900"/>
            <a:ext cx="2895600" cy="2171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0" y="5295900"/>
            <a:ext cx="2895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Participation in WKS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-1143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IN" sz="2800" b="1" dirty="0" smtClean="0">
                <a:latin typeface="+mn-lt"/>
                <a:ea typeface="+mj-ea"/>
                <a:cs typeface="+mj-cs"/>
              </a:rPr>
              <a:t>MAS Activities</a:t>
            </a:r>
            <a:endParaRPr lang="en-IN" sz="28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40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IN" dirty="0"/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070D8-90EA-4968-866F-4C9E4F41ADB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0"/>
            <a:ext cx="4833942" cy="57148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MAS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428608"/>
            <a:ext cx="5286380" cy="4929221"/>
          </a:xfrm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en-US" sz="2400" dirty="0" err="1" smtClean="0">
                <a:latin typeface="Calibri" pitchFamily="34" charset="0"/>
              </a:rPr>
              <a:t>Mahila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Arogya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Samiti</a:t>
            </a:r>
            <a:r>
              <a:rPr lang="en-US" sz="2400" dirty="0" smtClean="0">
                <a:latin typeface="Calibri" pitchFamily="34" charset="0"/>
              </a:rPr>
              <a:t> (MAS)   A community based group, responsible for </a:t>
            </a:r>
            <a:r>
              <a:rPr lang="en-US" sz="2400" b="1" dirty="0" smtClean="0">
                <a:latin typeface="Calibri" pitchFamily="34" charset="0"/>
              </a:rPr>
              <a:t>promotion  of behavior change and  demand generation related to health and hygiene </a:t>
            </a:r>
            <a:r>
              <a:rPr lang="en-US" sz="2400" dirty="0" smtClean="0">
                <a:latin typeface="Calibri" pitchFamily="34" charset="0"/>
              </a:rPr>
              <a:t>in the slum.</a:t>
            </a:r>
          </a:p>
          <a:p>
            <a:pPr algn="just">
              <a:defRPr/>
            </a:pPr>
            <a:r>
              <a:rPr lang="en-US" sz="2400" dirty="0" smtClean="0"/>
              <a:t>Coverage 100 HHs/500 slum population</a:t>
            </a:r>
          </a:p>
          <a:p>
            <a:pPr algn="just"/>
            <a:r>
              <a:rPr lang="en-US" sz="2400" dirty="0" smtClean="0"/>
              <a:t>Consisting  of  11-15 </a:t>
            </a:r>
            <a:r>
              <a:rPr lang="en-US" sz="2400" dirty="0" smtClean="0">
                <a:latin typeface="Calibri" pitchFamily="34" charset="0"/>
              </a:rPr>
              <a:t>women members</a:t>
            </a:r>
          </a:p>
          <a:p>
            <a:pPr algn="just"/>
            <a:r>
              <a:rPr lang="en-US" sz="2400" dirty="0" smtClean="0"/>
              <a:t>ASHA &amp; </a:t>
            </a:r>
            <a:r>
              <a:rPr lang="en-US" sz="2400" dirty="0" err="1" smtClean="0"/>
              <a:t>Anganwadi</a:t>
            </a:r>
            <a:r>
              <a:rPr lang="en-US" sz="2400" dirty="0" smtClean="0"/>
              <a:t> Worker are the member of MAS.</a:t>
            </a:r>
          </a:p>
          <a:p>
            <a:pPr marL="0" indent="0" algn="just">
              <a:buFontTx/>
              <a:buNone/>
              <a:defRPr/>
            </a:pPr>
            <a:endParaRPr lang="en-US" sz="2400" dirty="0" smtClean="0"/>
          </a:p>
          <a:p>
            <a:pPr marL="0" indent="17463" algn="just"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IN" dirty="0"/>
          </a:p>
        </p:txBody>
      </p:sp>
      <p:pic>
        <p:nvPicPr>
          <p:cNvPr id="7" name="Picture 3" descr="C:\Users\pc4-hp\Desktop\mas 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8"/>
            <a:ext cx="3786182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84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PLANNING PHASE </a:t>
            </a:r>
            <a:endParaRPr lang="en-US" sz="2800" b="1" dirty="0">
              <a:solidFill>
                <a:srgbClr val="FF993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4"/>
            <a:ext cx="9144000" cy="5143516"/>
          </a:xfrm>
        </p:spPr>
        <p:txBody>
          <a:bodyPr>
            <a:noAutofit/>
          </a:bodyPr>
          <a:lstStyle/>
          <a:p>
            <a:r>
              <a:rPr lang="en-US" sz="2200" dirty="0" smtClean="0"/>
              <a:t>City level selection/core committee</a:t>
            </a:r>
          </a:p>
          <a:p>
            <a:r>
              <a:rPr lang="en-US" sz="2200" dirty="0" smtClean="0"/>
              <a:t>Selection of local NGO to support  formation &amp; Strengthening</a:t>
            </a:r>
          </a:p>
          <a:p>
            <a:r>
              <a:rPr lang="en-US" sz="2200" dirty="0" smtClean="0">
                <a:hlinkClick r:id="rId2" action="ppaction://hlinkfile"/>
              </a:rPr>
              <a:t>Mapping</a:t>
            </a:r>
            <a:r>
              <a:rPr lang="en-US" sz="2200" dirty="0" smtClean="0"/>
              <a:t>, HH survey and finalization of HH/area and </a:t>
            </a:r>
            <a:r>
              <a:rPr lang="en-US" sz="2200" dirty="0" smtClean="0">
                <a:hlinkClick r:id="rId3" action="ppaction://hlinkfile"/>
              </a:rPr>
              <a:t>timeline </a:t>
            </a:r>
            <a:endParaRPr lang="en-US" sz="2200" dirty="0" smtClean="0"/>
          </a:p>
          <a:p>
            <a:r>
              <a:rPr lang="en-US" sz="2200" dirty="0" smtClean="0"/>
              <a:t>Engagement of City level Nodal officer  </a:t>
            </a:r>
          </a:p>
          <a:p>
            <a:r>
              <a:rPr lang="en-US" sz="2200" dirty="0" smtClean="0"/>
              <a:t>Awareness meeting in the slum</a:t>
            </a:r>
          </a:p>
          <a:p>
            <a:r>
              <a:rPr lang="en-US" sz="2200" dirty="0" smtClean="0"/>
              <a:t>Selection MAS members, president, secretary and treasurer</a:t>
            </a:r>
          </a:p>
          <a:p>
            <a:r>
              <a:rPr lang="en-US" sz="2200" dirty="0" smtClean="0"/>
              <a:t>Opening of zero frill SB A/C in nationalized bank 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070D8-90EA-4968-866F-4C9E4F41ADB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5" name="Picture 2" descr="D:\photo\photo_whatsapps\IMG-20160408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000376"/>
            <a:ext cx="3214678" cy="271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95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d kalyan samity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4"/>
            <a:ext cx="8072494" cy="4814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507207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>
                <a:hlinkClick r:id="rId3" action="ppaction://hlinkfile"/>
              </a:rPr>
              <a:t>No.of</a:t>
            </a:r>
            <a:r>
              <a:rPr lang="en-IN" sz="1400" dirty="0" smtClean="0">
                <a:hlinkClick r:id="rId3" action="ppaction://hlinkfile"/>
              </a:rPr>
              <a:t> MAS in ANM and   UPHC area</a:t>
            </a:r>
            <a:endParaRPr lang="en-IN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826A3-A5DB-4E21-BF5F-8F56B6DFC3B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+mn-lt"/>
              </a:rPr>
              <a:t>UPHC PLANNING( ANM, ASHA, MAS)  </a:t>
            </a:r>
            <a:endParaRPr lang="en-IN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D:\mapping\maps_final\CTC_slum_map.jpg"/>
          <p:cNvPicPr>
            <a:picLocks noChangeAspect="1" noChangeArrowheads="1"/>
          </p:cNvPicPr>
          <p:nvPr/>
        </p:nvPicPr>
        <p:blipFill>
          <a:blip r:embed="rId2" cstate="print"/>
          <a:srcRect l="55661" t="49125" r="20384" b="33621"/>
          <a:stretch>
            <a:fillRect/>
          </a:stretch>
        </p:blipFill>
        <p:spPr bwMode="auto">
          <a:xfrm>
            <a:off x="4038600" y="3238500"/>
            <a:ext cx="4876800" cy="19972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D:\mapping\maps_final\CTC_slum_map.jpg"/>
          <p:cNvPicPr>
            <a:picLocks noChangeAspect="1" noChangeArrowheads="1"/>
          </p:cNvPicPr>
          <p:nvPr/>
        </p:nvPicPr>
        <p:blipFill>
          <a:blip r:embed="rId2" cstate="print"/>
          <a:srcRect l="9643" r="17232"/>
          <a:stretch>
            <a:fillRect/>
          </a:stretch>
        </p:blipFill>
        <p:spPr bwMode="auto">
          <a:xfrm>
            <a:off x="0" y="190500"/>
            <a:ext cx="8839200" cy="5299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0" y="266700"/>
            <a:ext cx="3743390" cy="1587500"/>
            <a:chOff x="4572000" y="1295400"/>
            <a:chExt cx="3743390" cy="1905000"/>
          </a:xfrm>
        </p:grpSpPr>
        <p:pic>
          <p:nvPicPr>
            <p:cNvPr id="9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14904" t="2500" r="69970" b="88333"/>
            <a:stretch>
              <a:fillRect/>
            </a:stretch>
          </p:blipFill>
          <p:spPr bwMode="auto">
            <a:xfrm>
              <a:off x="4572000" y="1295400"/>
              <a:ext cx="3743390" cy="1905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Smiley Face 10"/>
            <p:cNvSpPr/>
            <p:nvPr/>
          </p:nvSpPr>
          <p:spPr>
            <a:xfrm>
              <a:off x="6553200" y="2286000"/>
              <a:ext cx="228600" cy="381000"/>
            </a:xfrm>
            <a:prstGeom prst="smileyFac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0" y="2667000"/>
              <a:ext cx="11430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M1:8HH</a:t>
              </a:r>
              <a:endParaRPr lang="en-IN" b="1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981200" y="647700"/>
            <a:ext cx="3657600" cy="1638300"/>
            <a:chOff x="1828800" y="152400"/>
            <a:chExt cx="3657600" cy="1638300"/>
          </a:xfrm>
        </p:grpSpPr>
        <p:pic>
          <p:nvPicPr>
            <p:cNvPr id="15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29373" t="9250" r="61420" b="74250"/>
            <a:stretch>
              <a:fillRect/>
            </a:stretch>
          </p:blipFill>
          <p:spPr bwMode="auto">
            <a:xfrm>
              <a:off x="1828800" y="152400"/>
              <a:ext cx="3657600" cy="16383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Smiley Face 15"/>
            <p:cNvSpPr/>
            <p:nvPr/>
          </p:nvSpPr>
          <p:spPr>
            <a:xfrm>
              <a:off x="3733800" y="723900"/>
              <a:ext cx="228600" cy="3048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10287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M2:6HH</a:t>
              </a:r>
              <a:endParaRPr lang="en-IN" b="1" dirty="0"/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4876800" y="266700"/>
            <a:ext cx="3276600" cy="1536700"/>
            <a:chOff x="3048000" y="571500"/>
            <a:chExt cx="3276600" cy="1536700"/>
          </a:xfrm>
        </p:grpSpPr>
        <p:pic>
          <p:nvPicPr>
            <p:cNvPr id="19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38580" r="49582" b="69750"/>
            <a:stretch>
              <a:fillRect/>
            </a:stretch>
          </p:blipFill>
          <p:spPr bwMode="auto">
            <a:xfrm>
              <a:off x="3048000" y="571500"/>
              <a:ext cx="3276600" cy="15367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Smiley Face 19"/>
            <p:cNvSpPr/>
            <p:nvPr/>
          </p:nvSpPr>
          <p:spPr>
            <a:xfrm>
              <a:off x="3886200" y="1257300"/>
              <a:ext cx="304800" cy="304800"/>
            </a:xfrm>
            <a:prstGeom prst="smileyFac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43400" y="13335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M3:9HH</a:t>
              </a:r>
              <a:endParaRPr lang="en-IN" b="1" dirty="0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4038600" y="342900"/>
            <a:ext cx="2110154" cy="2286000"/>
            <a:chOff x="5867400" y="723900"/>
            <a:chExt cx="2110154" cy="2286000"/>
          </a:xfrm>
        </p:grpSpPr>
        <p:pic>
          <p:nvPicPr>
            <p:cNvPr id="23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49103" t="28750" r="43005" b="51750"/>
            <a:stretch>
              <a:fillRect/>
            </a:stretch>
          </p:blipFill>
          <p:spPr bwMode="auto">
            <a:xfrm>
              <a:off x="5867400" y="723900"/>
              <a:ext cx="2110154" cy="2286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Smiley Face 23"/>
            <p:cNvSpPr/>
            <p:nvPr/>
          </p:nvSpPr>
          <p:spPr>
            <a:xfrm rot="17409293">
              <a:off x="7265255" y="2176366"/>
              <a:ext cx="152400" cy="3048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20955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M4:8HH</a:t>
              </a:r>
              <a:endParaRPr lang="en-IN" b="1" dirty="0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6096000" y="495300"/>
            <a:ext cx="2133600" cy="2604654"/>
            <a:chOff x="6096000" y="1799617"/>
            <a:chExt cx="2133600" cy="2909454"/>
          </a:xfrm>
        </p:grpSpPr>
        <p:pic>
          <p:nvPicPr>
            <p:cNvPr id="27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55679" t="18250" r="39718" b="54750"/>
            <a:stretch>
              <a:fillRect/>
            </a:stretch>
          </p:blipFill>
          <p:spPr bwMode="auto">
            <a:xfrm>
              <a:off x="6096000" y="1799617"/>
              <a:ext cx="1905000" cy="290945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Smiley Face 27"/>
            <p:cNvSpPr/>
            <p:nvPr/>
          </p:nvSpPr>
          <p:spPr>
            <a:xfrm>
              <a:off x="6858000" y="3587074"/>
              <a:ext cx="381000" cy="2286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0400" y="3848100"/>
              <a:ext cx="1219200" cy="41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M5:8HH</a:t>
              </a:r>
              <a:endParaRPr lang="en-IN" b="1" dirty="0"/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638800" y="2095500"/>
            <a:ext cx="3048000" cy="1905000"/>
            <a:chOff x="6019800" y="2324100"/>
            <a:chExt cx="3048000" cy="1905000"/>
          </a:xfrm>
        </p:grpSpPr>
        <p:pic>
          <p:nvPicPr>
            <p:cNvPr id="31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53048" t="40750" r="17232" b="50250"/>
            <a:stretch>
              <a:fillRect/>
            </a:stretch>
          </p:blipFill>
          <p:spPr bwMode="auto">
            <a:xfrm>
              <a:off x="6019800" y="2324100"/>
              <a:ext cx="2971800" cy="1905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2" name="Smiley Face 31"/>
            <p:cNvSpPr/>
            <p:nvPr/>
          </p:nvSpPr>
          <p:spPr>
            <a:xfrm>
              <a:off x="7543800" y="3390900"/>
              <a:ext cx="152400" cy="1524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96200" y="33909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M6:11HH</a:t>
              </a:r>
              <a:endParaRPr lang="en-IN" b="1" dirty="0"/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2667000" y="1790700"/>
            <a:ext cx="2590800" cy="1752600"/>
            <a:chOff x="2209800" y="2705100"/>
            <a:chExt cx="2590800" cy="1752600"/>
          </a:xfrm>
        </p:grpSpPr>
        <p:pic>
          <p:nvPicPr>
            <p:cNvPr id="34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31707" t="41936" r="56316" b="29308"/>
            <a:stretch>
              <a:fillRect/>
            </a:stretch>
          </p:blipFill>
          <p:spPr bwMode="auto">
            <a:xfrm>
              <a:off x="2209800" y="2705100"/>
              <a:ext cx="2590800" cy="17526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5" name="Smiley Face 34"/>
            <p:cNvSpPr/>
            <p:nvPr/>
          </p:nvSpPr>
          <p:spPr>
            <a:xfrm>
              <a:off x="3276600" y="3467100"/>
              <a:ext cx="152400" cy="1524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7719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M7:12HH</a:t>
              </a:r>
              <a:endParaRPr lang="en-IN" b="1" dirty="0"/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5562600" y="3238500"/>
            <a:ext cx="2286000" cy="2057400"/>
            <a:chOff x="5105400" y="3086100"/>
            <a:chExt cx="1676400" cy="2057400"/>
          </a:xfrm>
        </p:grpSpPr>
        <p:pic>
          <p:nvPicPr>
            <p:cNvPr id="41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49988" t="50563" r="43708"/>
            <a:stretch>
              <a:fillRect/>
            </a:stretch>
          </p:blipFill>
          <p:spPr bwMode="auto">
            <a:xfrm>
              <a:off x="5105400" y="3086100"/>
              <a:ext cx="1676400" cy="2057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2" name="Smiley Face 41"/>
            <p:cNvSpPr/>
            <p:nvPr/>
          </p:nvSpPr>
          <p:spPr>
            <a:xfrm>
              <a:off x="6324600" y="3390900"/>
              <a:ext cx="152400" cy="152400"/>
            </a:xfrm>
            <a:prstGeom prst="smileyFac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87720" y="3771900"/>
              <a:ext cx="85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M8:11HH</a:t>
              </a:r>
              <a:endParaRPr lang="en-IN" b="1" dirty="0"/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304800" y="2019300"/>
            <a:ext cx="3352800" cy="1676400"/>
            <a:chOff x="228600" y="1638300"/>
            <a:chExt cx="3352800" cy="1676400"/>
          </a:xfrm>
        </p:grpSpPr>
        <p:pic>
          <p:nvPicPr>
            <p:cNvPr id="45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9643" t="14618" r="68924" b="60939"/>
            <a:stretch>
              <a:fillRect/>
            </a:stretch>
          </p:blipFill>
          <p:spPr bwMode="auto">
            <a:xfrm>
              <a:off x="228600" y="1638300"/>
              <a:ext cx="3352800" cy="167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Smiley Face 45"/>
            <p:cNvSpPr/>
            <p:nvPr/>
          </p:nvSpPr>
          <p:spPr>
            <a:xfrm>
              <a:off x="2286000" y="2628900"/>
              <a:ext cx="228600" cy="1524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09800" y="24003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M9:12HH</a:t>
              </a:r>
              <a:endParaRPr lang="en-IN" b="1" dirty="0"/>
            </a:p>
          </p:txBody>
        </p:sp>
      </p:grpSp>
      <p:grpSp>
        <p:nvGrpSpPr>
          <p:cNvPr id="18" name="Group 58"/>
          <p:cNvGrpSpPr/>
          <p:nvPr/>
        </p:nvGrpSpPr>
        <p:grpSpPr>
          <a:xfrm>
            <a:off x="3581400" y="2400300"/>
            <a:ext cx="4038600" cy="1371600"/>
            <a:chOff x="1828800" y="3162300"/>
            <a:chExt cx="4038600" cy="1371600"/>
          </a:xfrm>
        </p:grpSpPr>
        <p:pic>
          <p:nvPicPr>
            <p:cNvPr id="50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59778" t="49125" r="20384" b="39026"/>
            <a:stretch>
              <a:fillRect/>
            </a:stretch>
          </p:blipFill>
          <p:spPr bwMode="auto">
            <a:xfrm>
              <a:off x="1828800" y="3162300"/>
              <a:ext cx="4038600" cy="13716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3276600" y="37719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M10:14HH</a:t>
              </a:r>
              <a:endParaRPr lang="en-IN" b="1" dirty="0"/>
            </a:p>
          </p:txBody>
        </p:sp>
        <p:sp>
          <p:nvSpPr>
            <p:cNvPr id="53" name="Smiley Face 52"/>
            <p:cNvSpPr/>
            <p:nvPr/>
          </p:nvSpPr>
          <p:spPr>
            <a:xfrm>
              <a:off x="3352800" y="3543300"/>
              <a:ext cx="228600" cy="1524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33400" y="50673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FF00"/>
                </a:solidFill>
              </a:rPr>
              <a:t>Dhoba </a:t>
            </a:r>
            <a:r>
              <a:rPr lang="en-IN" sz="2400" b="1" dirty="0" err="1" smtClean="0">
                <a:solidFill>
                  <a:srgbClr val="FFFF00"/>
                </a:solidFill>
              </a:rPr>
              <a:t>Sahi</a:t>
            </a:r>
            <a:r>
              <a:rPr lang="en-IN" sz="2400" b="1" dirty="0" smtClean="0">
                <a:solidFill>
                  <a:srgbClr val="FFFF00"/>
                </a:solidFill>
              </a:rPr>
              <a:t> Basti,Ward:42 ,Cuttack HH:108</a:t>
            </a:r>
            <a:endParaRPr lang="en-IN" sz="2400" b="1" dirty="0">
              <a:solidFill>
                <a:srgbClr val="FFFF00"/>
              </a:solidFill>
            </a:endParaRPr>
          </a:p>
        </p:txBody>
      </p:sp>
      <p:grpSp>
        <p:nvGrpSpPr>
          <p:cNvPr id="22" name="Group 61"/>
          <p:cNvGrpSpPr/>
          <p:nvPr/>
        </p:nvGrpSpPr>
        <p:grpSpPr>
          <a:xfrm>
            <a:off x="3276600" y="2552700"/>
            <a:ext cx="2286000" cy="1676400"/>
            <a:chOff x="304800" y="1257300"/>
            <a:chExt cx="2286000" cy="1676400"/>
          </a:xfrm>
        </p:grpSpPr>
        <p:pic>
          <p:nvPicPr>
            <p:cNvPr id="58" name="Picture 2" descr="D:\mapping\maps_final\CTC_slum_map.jpg"/>
            <p:cNvPicPr>
              <a:picLocks noChangeAspect="1" noChangeArrowheads="1"/>
            </p:cNvPicPr>
            <p:nvPr/>
          </p:nvPicPr>
          <p:blipFill>
            <a:blip r:embed="rId2" cstate="print"/>
            <a:srcRect l="55661" t="53733" r="33110" b="31785"/>
            <a:stretch>
              <a:fillRect/>
            </a:stretch>
          </p:blipFill>
          <p:spPr bwMode="auto">
            <a:xfrm>
              <a:off x="304800" y="1257300"/>
              <a:ext cx="2286000" cy="167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0" name="Smiley Face 59"/>
            <p:cNvSpPr/>
            <p:nvPr/>
          </p:nvSpPr>
          <p:spPr>
            <a:xfrm>
              <a:off x="762000" y="1714500"/>
              <a:ext cx="152400" cy="2286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" y="21717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M11:9HH</a:t>
              </a:r>
              <a:endParaRPr lang="en-IN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0" y="-1143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  <a:latin typeface="+mn-lt"/>
              </a:rPr>
              <a:t>Resource  Map of MAS</a:t>
            </a:r>
            <a:endParaRPr lang="en-IN" sz="28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47700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latin typeface="+mn-lt"/>
              </a:rPr>
              <a:t>MANDATE OF MAS </a:t>
            </a:r>
            <a:endParaRPr lang="en-IN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6"/>
            <a:ext cx="8629680" cy="5214954"/>
          </a:xfrm>
        </p:spPr>
        <p:txBody>
          <a:bodyPr/>
          <a:lstStyle/>
          <a:p>
            <a:r>
              <a:rPr lang="en-IN" sz="2400" dirty="0" smtClean="0"/>
              <a:t>Ensure 100% institutional delivery </a:t>
            </a:r>
          </a:p>
          <a:p>
            <a:r>
              <a:rPr lang="en-IN" sz="2400" dirty="0" smtClean="0"/>
              <a:t>Ensue 100% immunisation  </a:t>
            </a:r>
          </a:p>
          <a:p>
            <a:r>
              <a:rPr lang="en-IN" sz="2400" dirty="0" smtClean="0"/>
              <a:t>Full attendance of beneficiary in UHND and immunisation session</a:t>
            </a:r>
          </a:p>
          <a:p>
            <a:r>
              <a:rPr lang="en-IN" sz="2400" dirty="0" smtClean="0"/>
              <a:t>Construction/use of toilet, ensure open defecation free and slum </a:t>
            </a:r>
          </a:p>
          <a:p>
            <a:r>
              <a:rPr lang="en-IN" sz="2400" u="sng" dirty="0" smtClean="0"/>
              <a:t>Monitoring of UHND, immunisation and UPHC services </a:t>
            </a:r>
          </a:p>
          <a:p>
            <a:r>
              <a:rPr lang="en-IN" sz="2400" dirty="0" smtClean="0"/>
              <a:t>Planning and proper utilisation of untied fund  </a:t>
            </a:r>
          </a:p>
          <a:p>
            <a:r>
              <a:rPr lang="en-IN" sz="2400" dirty="0" smtClean="0"/>
              <a:t>Co-ordination with front line workers and line departments </a:t>
            </a:r>
          </a:p>
          <a:p>
            <a:r>
              <a:rPr lang="en-IN" sz="2400" dirty="0" smtClean="0"/>
              <a:t>Use the composite register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070D8-90EA-4968-866F-4C9E4F41ADB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5" name="Picture 2" descr="F:\GOI IECBCC\20160904_18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4"/>
            <a:ext cx="4857752" cy="228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4057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latin typeface="+mn-lt"/>
              </a:rPr>
              <a:t>BEST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22"/>
            <a:ext cx="8786874" cy="507207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Monthly meetings to resolve local health issues </a:t>
            </a:r>
          </a:p>
          <a:p>
            <a:r>
              <a:rPr lang="en-IN" dirty="0" smtClean="0"/>
              <a:t>Motivate for institutional delivery, UHND, immunisation &amp; outreach camps </a:t>
            </a:r>
          </a:p>
          <a:p>
            <a:r>
              <a:rPr lang="en-IN" dirty="0" smtClean="0"/>
              <a:t>Optimum utilisation of referral transport ( 108 &amp; 102) </a:t>
            </a:r>
          </a:p>
          <a:p>
            <a:r>
              <a:rPr lang="en-IN" dirty="0" smtClean="0"/>
              <a:t>Linkage to various schemes, programs of Govt. </a:t>
            </a:r>
          </a:p>
          <a:p>
            <a:r>
              <a:rPr lang="en-IN" dirty="0" smtClean="0"/>
              <a:t>Performance review of group &amp; individual members </a:t>
            </a:r>
            <a:r>
              <a:rPr lang="en-IN" dirty="0" smtClean="0">
                <a:hlinkClick r:id="rId2" action="ppaction://hlinkpres?slideindex=1&amp;slidetitle="/>
              </a:rPr>
              <a:t>(MAS Grading)</a:t>
            </a:r>
            <a:endParaRPr lang="en-IN" dirty="0" smtClean="0"/>
          </a:p>
          <a:p>
            <a:r>
              <a:rPr lang="en-IN" dirty="0" smtClean="0"/>
              <a:t>Use of toilets by each HH</a:t>
            </a:r>
          </a:p>
          <a:p>
            <a:r>
              <a:rPr lang="en-IN" dirty="0" smtClean="0"/>
              <a:t>Use public health facility to reduce </a:t>
            </a:r>
          </a:p>
          <a:p>
            <a:pPr>
              <a:buNone/>
            </a:pPr>
            <a:r>
              <a:rPr lang="en-IN" dirty="0" smtClean="0"/>
              <a:t>     out of pocket expenditure.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925-693F-4808-AC8F-A1D58116E78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Picture 2" descr="D:\photo\photo_whatsapps\IMG-2016040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00442"/>
            <a:ext cx="3000364" cy="22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42910" y="2000244"/>
            <a:ext cx="8229600" cy="135732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IN" dirty="0" smtClean="0"/>
              <a:t>CAH under NUHM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72A93-C96B-4F85-85FA-767A335EE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6261" y="952499"/>
            <a:ext cx="8562108" cy="433861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IN" dirty="0" smtClean="0"/>
              <a:t>Meeting held with SPMU, CPMU officials, Nodal officers of state and city</a:t>
            </a:r>
          </a:p>
          <a:p>
            <a:pPr>
              <a:defRPr/>
            </a:pPr>
            <a:r>
              <a:rPr lang="en-IN" dirty="0" smtClean="0"/>
              <a:t>Two wards in Bhubaneswar  and Cuttack cities selected for pilot intervention</a:t>
            </a:r>
          </a:p>
          <a:p>
            <a:pPr>
              <a:defRPr/>
            </a:pPr>
            <a:r>
              <a:rPr lang="en-IN" dirty="0" smtClean="0"/>
              <a:t>Sensitization meetings held with the </a:t>
            </a:r>
            <a:r>
              <a:rPr lang="en-IN" dirty="0" err="1" smtClean="0"/>
              <a:t>Corporator</a:t>
            </a:r>
            <a:r>
              <a:rPr lang="en-IN" dirty="0" smtClean="0"/>
              <a:t>, MAS members and NGO representatives, UPHC officials, ANMs in respective wards </a:t>
            </a:r>
          </a:p>
          <a:p>
            <a:pPr>
              <a:defRPr/>
            </a:pPr>
            <a:r>
              <a:rPr lang="en-IN" dirty="0" smtClean="0">
                <a:hlinkClick r:id="rId2" action="ppaction://hlinkfile"/>
              </a:rPr>
              <a:t>Draft Calendar of activities </a:t>
            </a:r>
            <a:r>
              <a:rPr lang="en-IN" dirty="0" smtClean="0"/>
              <a:t>prepared</a:t>
            </a:r>
          </a:p>
          <a:p>
            <a:pPr>
              <a:defRPr/>
            </a:pPr>
            <a:r>
              <a:rPr lang="en-IN" dirty="0" smtClean="0"/>
              <a:t>Checklist for monitoring customised in local language (</a:t>
            </a:r>
            <a:r>
              <a:rPr lang="en-IN" dirty="0" smtClean="0">
                <a:hlinkClick r:id="rId3" action="ppaction://hlinkfile"/>
              </a:rPr>
              <a:t>UPHC</a:t>
            </a:r>
            <a:r>
              <a:rPr lang="en-IN" dirty="0" smtClean="0"/>
              <a:t> &amp; </a:t>
            </a:r>
            <a:r>
              <a:rPr lang="en-IN" dirty="0" smtClean="0">
                <a:hlinkClick r:id="rId4" action="ppaction://hlinkfile"/>
              </a:rPr>
              <a:t>UHND)</a:t>
            </a:r>
            <a:endParaRPr lang="en-IN" dirty="0" smtClean="0"/>
          </a:p>
          <a:p>
            <a:pPr>
              <a:defRPr/>
            </a:pPr>
            <a:r>
              <a:rPr lang="en-IN" dirty="0" smtClean="0"/>
              <a:t>Pilot tested the check list in UPHCs and </a:t>
            </a:r>
            <a:r>
              <a:rPr lang="en-IN" dirty="0" smtClean="0">
                <a:hlinkClick r:id="rId5" action="ppaction://hlinkfile"/>
              </a:rPr>
              <a:t>UHND</a:t>
            </a:r>
            <a:r>
              <a:rPr lang="en-IN" dirty="0" smtClean="0"/>
              <a:t> sites in presence of MAS members, which was facilitated by the Programme Manager, AGCA Secretariat</a:t>
            </a:r>
          </a:p>
          <a:p>
            <a:pPr>
              <a:defRPr/>
            </a:pPr>
            <a:r>
              <a:rPr lang="en-IN" dirty="0" smtClean="0"/>
              <a:t>Monitoring teams formed and orientation conducted </a:t>
            </a:r>
          </a:p>
          <a:p>
            <a:pPr>
              <a:defRPr/>
            </a:pPr>
            <a:r>
              <a:rPr lang="en-IN" dirty="0" smtClean="0"/>
              <a:t>Program launched in </a:t>
            </a:r>
            <a:r>
              <a:rPr lang="en-IN" dirty="0" smtClean="0">
                <a:solidFill>
                  <a:srgbClr val="0070C0"/>
                </a:solidFill>
              </a:rPr>
              <a:t>December 2016</a:t>
            </a:r>
          </a:p>
          <a:p>
            <a:pPr>
              <a:defRPr/>
            </a:pPr>
            <a:r>
              <a:rPr lang="en-IN" dirty="0" smtClean="0"/>
              <a:t>The response over a period of three months shall be analysed  in March 2017.</a:t>
            </a:r>
          </a:p>
          <a:p>
            <a:pPr>
              <a:defRPr/>
            </a:pPr>
            <a:endParaRPr lang="en-IN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603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dirty="0" smtClean="0"/>
              <a:t>Journey so far......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p1</Template>
  <TotalTime>3721</TotalTime>
  <Words>589</Words>
  <Application>Microsoft Office PowerPoint</Application>
  <PresentationFormat>On-screen Show (16:10)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p1</vt:lpstr>
      <vt:lpstr>   Involvement of  MAHILA AROGYA SAMITI(MAS)  in community monitoring   NUHM-ODISHA</vt:lpstr>
      <vt:lpstr>MAS </vt:lpstr>
      <vt:lpstr>PLANNING PHASE </vt:lpstr>
      <vt:lpstr>Slide 4</vt:lpstr>
      <vt:lpstr>Slide 5</vt:lpstr>
      <vt:lpstr>MANDATE OF MAS </vt:lpstr>
      <vt:lpstr>BEST PRACTICES </vt:lpstr>
      <vt:lpstr>Slide 8</vt:lpstr>
      <vt:lpstr>Journey so far......</vt:lpstr>
      <vt:lpstr>Piloting  CAH in two cities</vt:lpstr>
      <vt:lpstr>Interaction with City Nodal officer &amp; MAS members  </vt:lpstr>
      <vt:lpstr>Way forward...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RURAL HEALTH MISSION</dc:title>
  <dc:creator>User</dc:creator>
  <cp:lastModifiedBy>Hp</cp:lastModifiedBy>
  <cp:revision>539</cp:revision>
  <dcterms:created xsi:type="dcterms:W3CDTF">2009-04-08T07:30:20Z</dcterms:created>
  <dcterms:modified xsi:type="dcterms:W3CDTF">2017-01-24T02:58:19Z</dcterms:modified>
</cp:coreProperties>
</file>