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10"/>
  </p:notesMasterIdLst>
  <p:handoutMasterIdLst>
    <p:handoutMasterId r:id="rId11"/>
  </p:handoutMasterIdLst>
  <p:sldIdLst>
    <p:sldId id="480" r:id="rId2"/>
    <p:sldId id="486" r:id="rId3"/>
    <p:sldId id="487" r:id="rId4"/>
    <p:sldId id="490" r:id="rId5"/>
    <p:sldId id="488" r:id="rId6"/>
    <p:sldId id="494" r:id="rId7"/>
    <p:sldId id="492" r:id="rId8"/>
    <p:sldId id="459" r:id="rId9"/>
  </p:sldIdLst>
  <p:sldSz cx="9144000" cy="6858000" type="screen4x3"/>
  <p:notesSz cx="6954838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9900"/>
    </p:penClr>
  </p:showPr>
  <p:clrMru>
    <a:srgbClr val="000099"/>
    <a:srgbClr val="0000FF"/>
    <a:srgbClr val="FF0000"/>
    <a:srgbClr val="006600"/>
    <a:srgbClr val="800000"/>
    <a:srgbClr val="663300"/>
    <a:srgbClr val="003300"/>
    <a:srgbClr val="00FF00"/>
    <a:srgbClr val="CC00CC"/>
    <a:srgbClr val="FF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27" autoAdjust="0"/>
    <p:restoredTop sz="94836" autoAdjust="0"/>
  </p:normalViewPr>
  <p:slideViewPr>
    <p:cSldViewPr snapToGrid="0">
      <p:cViewPr>
        <p:scale>
          <a:sx n="75" d="100"/>
          <a:sy n="75" d="100"/>
        </p:scale>
        <p:origin x="-120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5" tIns="45568" rIns="91135" bIns="45568" numCol="1" anchor="t" anchorCtr="0" compatLnSpc="1">
            <a:prstTxWarp prst="textNoShape">
              <a:avLst/>
            </a:prstTxWarp>
          </a:bodyPr>
          <a:lstStyle>
            <a:lvl1pPr defTabSz="911103" eaLnBrk="0" hangingPunct="0">
              <a:lnSpc>
                <a:spcPct val="80000"/>
              </a:lnSpc>
              <a:spcBef>
                <a:spcPct val="2000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9465" y="0"/>
            <a:ext cx="3013763" cy="46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5" tIns="45568" rIns="91135" bIns="45568" numCol="1" anchor="t" anchorCtr="0" compatLnSpc="1">
            <a:prstTxWarp prst="textNoShape">
              <a:avLst/>
            </a:prstTxWarp>
          </a:bodyPr>
          <a:lstStyle>
            <a:lvl1pPr algn="r" defTabSz="911103" eaLnBrk="0" hangingPunct="0">
              <a:lnSpc>
                <a:spcPct val="80000"/>
              </a:lnSpc>
              <a:spcBef>
                <a:spcPct val="2000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F6859131-F294-4FB3-8BB3-2F4B01CC7926}" type="datetimeFigureOut">
              <a:rPr lang="en-US"/>
              <a:pPr>
                <a:defRPr/>
              </a:pPr>
              <a:t>1/19/2017</a:t>
            </a:fld>
            <a:endParaRPr lang="en-US"/>
          </a:p>
        </p:txBody>
      </p:sp>
      <p:sp>
        <p:nvSpPr>
          <p:cNvPr id="209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532"/>
            <a:ext cx="3013763" cy="465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5" tIns="45568" rIns="91135" bIns="45568" numCol="1" anchor="b" anchorCtr="0" compatLnSpc="1">
            <a:prstTxWarp prst="textNoShape">
              <a:avLst/>
            </a:prstTxWarp>
          </a:bodyPr>
          <a:lstStyle>
            <a:lvl1pPr defTabSz="911103" eaLnBrk="0" hangingPunct="0">
              <a:lnSpc>
                <a:spcPct val="80000"/>
              </a:lnSpc>
              <a:spcBef>
                <a:spcPct val="2000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9465" y="8842532"/>
            <a:ext cx="3013763" cy="465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5" tIns="45568" rIns="91135" bIns="45568" numCol="1" anchor="b" anchorCtr="0" compatLnSpc="1">
            <a:prstTxWarp prst="textNoShape">
              <a:avLst/>
            </a:prstTxWarp>
          </a:bodyPr>
          <a:lstStyle>
            <a:lvl1pPr algn="r" defTabSz="911103" eaLnBrk="0" hangingPunct="0">
              <a:lnSpc>
                <a:spcPct val="80000"/>
              </a:lnSpc>
              <a:spcBef>
                <a:spcPct val="2000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50B4380C-4C51-46DA-8315-0B06EBF6F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7722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35" tIns="45568" rIns="91135" bIns="45568" numCol="1" anchor="t" anchorCtr="0" compatLnSpc="1">
            <a:prstTxWarp prst="textNoShape">
              <a:avLst/>
            </a:prstTxWarp>
          </a:bodyPr>
          <a:lstStyle>
            <a:lvl1pPr defTabSz="911103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9465" y="0"/>
            <a:ext cx="3013763" cy="46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35" tIns="45568" rIns="91135" bIns="45568" numCol="1" anchor="t" anchorCtr="0" compatLnSpc="1">
            <a:prstTxWarp prst="textNoShape">
              <a:avLst/>
            </a:prstTxWarp>
          </a:bodyPr>
          <a:lstStyle>
            <a:lvl1pPr algn="r" defTabSz="911103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8500"/>
            <a:ext cx="4656138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875" y="4422009"/>
            <a:ext cx="5567091" cy="4188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35" tIns="45568" rIns="91135" bIns="455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532"/>
            <a:ext cx="3013763" cy="465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35" tIns="45568" rIns="91135" bIns="45568" numCol="1" anchor="b" anchorCtr="0" compatLnSpc="1">
            <a:prstTxWarp prst="textNoShape">
              <a:avLst/>
            </a:prstTxWarp>
          </a:bodyPr>
          <a:lstStyle>
            <a:lvl1pPr defTabSz="911103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9465" y="8842532"/>
            <a:ext cx="3013763" cy="465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35" tIns="45568" rIns="91135" bIns="45568" numCol="1" anchor="b" anchorCtr="0" compatLnSpc="1">
            <a:prstTxWarp prst="textNoShape">
              <a:avLst/>
            </a:prstTxWarp>
          </a:bodyPr>
          <a:lstStyle>
            <a:lvl1pPr algn="r" defTabSz="911103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9953144-7BF6-4FF4-A8B3-3233ADD8ED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7358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1582" y="2819400"/>
            <a:ext cx="5051425" cy="12954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10/11/2010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State Health Society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9E9F3-3B9E-408A-8DBE-16D4AD825A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10/11/2010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State Health Society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AFBF4-720E-423C-A8C9-8C036C8B9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662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662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10/11/2010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State Health Society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2D824-5CB5-4C0C-B8E3-B3A9EB6F0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752600" y="304800"/>
            <a:ext cx="7010400" cy="5662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10/11/2010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State Health Society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F2580-C688-4DBB-9E45-35C526ACD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10/11/2010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State Health Society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BD565-8D29-4108-9203-DDFD36E0C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10/11/2010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State Health Society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F2193-80E6-473E-9923-79C0271E6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10/11/2010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State Health Society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D590C-4B0E-45EA-B364-FC8571811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5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5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10/11/2010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State Health Society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C7B49-FF0F-4834-9D25-7F982C50D4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10/11/2010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State Health Society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B2C77-08C2-45A9-81E0-4EDFBBC5E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10/11/2010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State Health Society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EFF5D-B15D-449A-BDE5-61A9A41A3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5" y="273054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10/11/2010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State Health Society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1A7FB-DE69-4D2D-A792-3729792333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10/11/2010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State Health Society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1818B-544A-487F-AFDB-F6D5F1694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395413"/>
            <a:ext cx="701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 Second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10/11/2010</a:t>
            </a: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7" y="6400800"/>
            <a:ext cx="208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State Health Society</a:t>
            </a:r>
            <a:endParaRPr 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7D255193-E438-4ECC-A460-016FB28B9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  <p:sldLayoutId id="2147483892" r:id="rId12"/>
  </p:sldLayoutIdLst>
  <p:transition>
    <p:fade thruBlk="1"/>
  </p:transition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200" i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44500"/>
            <a:ext cx="8178800" cy="5740400"/>
          </a:xfrm>
        </p:spPr>
        <p:txBody>
          <a:bodyPr/>
          <a:lstStyle/>
          <a:p>
            <a:pPr algn="ctr"/>
            <a:r>
              <a:rPr lang="en-US" sz="4000" dirty="0" smtClean="0"/>
              <a:t>Presentation from Manipur on Community Base Monitoring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>
                <a:solidFill>
                  <a:srgbClr val="0000FF"/>
                </a:solidFill>
              </a:rPr>
              <a:t>Dr.Somorjit N</a:t>
            </a:r>
            <a:br>
              <a:rPr lang="en-US" sz="2800" dirty="0" smtClean="0">
                <a:solidFill>
                  <a:srgbClr val="0000FF"/>
                </a:solidFill>
              </a:rPr>
            </a:br>
            <a:r>
              <a:rPr lang="en-US" sz="2800" dirty="0" smtClean="0">
                <a:solidFill>
                  <a:srgbClr val="0000FF"/>
                </a:solidFill>
              </a:rPr>
              <a:t>	State Nodal Officer </a:t>
            </a:r>
            <a:r>
              <a:rPr lang="en-US" sz="2800" dirty="0" smtClean="0">
                <a:solidFill>
                  <a:srgbClr val="0000FF"/>
                </a:solidFill>
              </a:rPr>
              <a:t>for </a:t>
            </a:r>
            <a:r>
              <a:rPr lang="en-US" sz="2800" dirty="0" smtClean="0">
                <a:solidFill>
                  <a:srgbClr val="0000FF"/>
                </a:solidFill>
              </a:rPr>
              <a:t>Community </a:t>
            </a:r>
            <a:r>
              <a:rPr lang="en-US" sz="2800" dirty="0" smtClean="0">
                <a:solidFill>
                  <a:srgbClr val="0000FF"/>
                </a:solidFill>
              </a:rPr>
              <a:t>Processes, NHM, Manipur.</a:t>
            </a:r>
            <a:endParaRPr lang="en-US" sz="4400" dirty="0">
              <a:solidFill>
                <a:srgbClr val="0000FF"/>
              </a:solidFill>
            </a:endParaRPr>
          </a:p>
        </p:txBody>
      </p:sp>
      <p:pic>
        <p:nvPicPr>
          <p:cNvPr id="4" name="Picture 3" descr="logo-nrh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4900" y="0"/>
            <a:ext cx="1047017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673100"/>
            <a:ext cx="7010400" cy="482600"/>
          </a:xfrm>
        </p:spPr>
        <p:txBody>
          <a:bodyPr/>
          <a:lstStyle/>
          <a:p>
            <a:r>
              <a:rPr lang="en-US" sz="2800" dirty="0" smtClean="0"/>
              <a:t>State Profile:</a:t>
            </a:r>
            <a:endParaRPr lang="en-US" sz="28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C7B49-FF0F-4834-9D25-7F982C50D4E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5" name="Picture 4" descr="logo-nrh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0"/>
            <a:ext cx="1047017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90700" y="1435099"/>
          <a:ext cx="7137400" cy="4940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4470400"/>
              </a:tblGrid>
              <a:tr h="56615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Area in Sq. Kms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22,327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56615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District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615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Population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28 Lakhs approximately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615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Child Sex Ratio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936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615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Sex Ratio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987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615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IMR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615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TFR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1.6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77202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No. of Health Centers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DHs,1 SDH,17 CHCs,85 PHCs &amp; 421 SCs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181100"/>
            <a:ext cx="7010400" cy="1028700"/>
          </a:xfrm>
        </p:spPr>
        <p:txBody>
          <a:bodyPr/>
          <a:lstStyle/>
          <a:p>
            <a:r>
              <a:rPr lang="en-US" sz="2400" dirty="0" smtClean="0"/>
              <a:t>Update on the Progress of implementation of community Action for health in the State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514600"/>
            <a:ext cx="7010400" cy="34925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For Manipur, </a:t>
            </a:r>
            <a:r>
              <a:rPr lang="en-US" dirty="0" smtClean="0"/>
              <a:t>the Community </a:t>
            </a:r>
            <a:r>
              <a:rPr lang="en-US" dirty="0" smtClean="0"/>
              <a:t>Based </a:t>
            </a:r>
            <a:r>
              <a:rPr lang="en-US" dirty="0" smtClean="0"/>
              <a:t>Monitoring has begun in the year 2013-2014.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State has already </a:t>
            </a:r>
            <a:r>
              <a:rPr lang="en-US" dirty="0" smtClean="0"/>
              <a:t>Identified </a:t>
            </a:r>
            <a:r>
              <a:rPr lang="en-US" dirty="0" smtClean="0"/>
              <a:t>one </a:t>
            </a:r>
            <a:r>
              <a:rPr lang="en-US" dirty="0" smtClean="0"/>
              <a:t>Coordinating Organization (NGO) </a:t>
            </a:r>
            <a:r>
              <a:rPr lang="en-US" dirty="0" smtClean="0"/>
              <a:t>and one </a:t>
            </a:r>
            <a:r>
              <a:rPr lang="en-US" dirty="0" smtClean="0"/>
              <a:t>implementing organization (NGO</a:t>
            </a:r>
            <a:r>
              <a:rPr lang="en-US" dirty="0" smtClean="0"/>
              <a:t>).</a:t>
            </a: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State </a:t>
            </a:r>
            <a:r>
              <a:rPr lang="en-US" dirty="0" smtClean="0"/>
              <a:t>has already signed an </a:t>
            </a:r>
            <a:r>
              <a:rPr lang="en-US" dirty="0" err="1" smtClean="0"/>
              <a:t>MoU</a:t>
            </a:r>
            <a:r>
              <a:rPr lang="en-US" dirty="0" smtClean="0"/>
              <a:t> </a:t>
            </a:r>
            <a:r>
              <a:rPr lang="en-US" dirty="0" smtClean="0"/>
              <a:t>with the Coordinating organization for </a:t>
            </a:r>
            <a:r>
              <a:rPr lang="en-US" dirty="0" smtClean="0"/>
              <a:t>a period </a:t>
            </a:r>
            <a:r>
              <a:rPr lang="en-US" dirty="0" smtClean="0"/>
              <a:t>of 1 </a:t>
            </a:r>
            <a:r>
              <a:rPr lang="en-US" dirty="0" smtClean="0"/>
              <a:t>year (</a:t>
            </a:r>
            <a:r>
              <a:rPr lang="en-US" dirty="0" smtClean="0"/>
              <a:t>2013 – 14)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DBD565-8D29-4108-9203-DDFD36E0CD9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8" name="Picture 7" descr="logo-nrh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0"/>
            <a:ext cx="1047017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244600"/>
            <a:ext cx="7010400" cy="609600"/>
          </a:xfrm>
        </p:spPr>
        <p:txBody>
          <a:bodyPr/>
          <a:lstStyle/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400" dirty="0" smtClean="0"/>
              <a:t>Identification </a:t>
            </a:r>
            <a:r>
              <a:rPr lang="en-US" sz="2400" dirty="0" smtClean="0"/>
              <a:t>of implementing Site: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3400" y="2019300"/>
            <a:ext cx="7010400" cy="3594099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State has </a:t>
            </a:r>
            <a:r>
              <a:rPr lang="en-US" dirty="0" smtClean="0"/>
              <a:t>Identified one block (Khumbong) under  Imphal West District to implement CBM initiative as Pilot phase.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This initiative </a:t>
            </a:r>
            <a:r>
              <a:rPr lang="en-US" dirty="0" smtClean="0"/>
              <a:t>covers 20 </a:t>
            </a:r>
            <a:r>
              <a:rPr lang="en-US" dirty="0" smtClean="0"/>
              <a:t>villages.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The </a:t>
            </a:r>
            <a:r>
              <a:rPr lang="en-US" dirty="0" smtClean="0"/>
              <a:t>State has </a:t>
            </a:r>
            <a:r>
              <a:rPr lang="en-US" dirty="0" smtClean="0"/>
              <a:t>identified the implementing site </a:t>
            </a:r>
            <a:r>
              <a:rPr lang="en-US" dirty="0" smtClean="0"/>
              <a:t>based </a:t>
            </a:r>
            <a:r>
              <a:rPr lang="en-US" dirty="0" smtClean="0"/>
              <a:t>on </a:t>
            </a:r>
            <a:r>
              <a:rPr lang="en-US" dirty="0" smtClean="0"/>
              <a:t>‘lack </a:t>
            </a:r>
            <a:r>
              <a:rPr lang="en-US" dirty="0" smtClean="0"/>
              <a:t>of </a:t>
            </a:r>
            <a:r>
              <a:rPr lang="en-US" dirty="0" smtClean="0"/>
              <a:t>awareness’ </a:t>
            </a:r>
            <a:r>
              <a:rPr lang="en-US" dirty="0" smtClean="0"/>
              <a:t>on health sector within the community level.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DBD565-8D29-4108-9203-DDFD36E0CD9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" name="Picture 4" descr="logo-nrh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94200" y="304800"/>
            <a:ext cx="1047017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168400"/>
            <a:ext cx="7188200" cy="596900"/>
          </a:xfrm>
        </p:spPr>
        <p:txBody>
          <a:bodyPr/>
          <a:lstStyle/>
          <a:p>
            <a:r>
              <a:rPr lang="en-US" sz="2400" dirty="0" smtClean="0"/>
              <a:t>Some of </a:t>
            </a:r>
            <a:r>
              <a:rPr lang="en-US" sz="2400" dirty="0" smtClean="0"/>
              <a:t>the Activities </a:t>
            </a:r>
            <a:r>
              <a:rPr lang="en-US" sz="2400" dirty="0" smtClean="0"/>
              <a:t>conducted under CBM: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892300"/>
            <a:ext cx="7010400" cy="4445000"/>
          </a:xfrm>
        </p:spPr>
        <p:txBody>
          <a:bodyPr/>
          <a:lstStyle/>
          <a:p>
            <a:pPr lvl="0" algn="just">
              <a:buFont typeface="Wingdings" pitchFamily="2" charset="2"/>
              <a:buChar char="q"/>
            </a:pPr>
            <a:r>
              <a:rPr lang="en-US" sz="2000" dirty="0" smtClean="0"/>
              <a:t>Conducted the State AGCA Meeting cum orientation.</a:t>
            </a:r>
          </a:p>
          <a:p>
            <a:pPr lvl="0" algn="just">
              <a:buFont typeface="Wingdings" pitchFamily="2" charset="2"/>
              <a:buChar char="q"/>
            </a:pPr>
            <a:r>
              <a:rPr lang="en-US" sz="2000" dirty="0" smtClean="0"/>
              <a:t>Conducted the State Mentoring Team Meeting cum orientation.</a:t>
            </a:r>
          </a:p>
          <a:p>
            <a:pPr lvl="0" algn="just">
              <a:buFont typeface="Wingdings" pitchFamily="2" charset="2"/>
              <a:buChar char="q"/>
            </a:pPr>
            <a:r>
              <a:rPr lang="en-US" sz="2000" dirty="0" smtClean="0"/>
              <a:t>Conducted the District Mentoring Team meeting cum orientation. </a:t>
            </a:r>
          </a:p>
          <a:p>
            <a:pPr lvl="0" algn="just">
              <a:buFont typeface="Wingdings" pitchFamily="2" charset="2"/>
              <a:buChar char="q"/>
            </a:pPr>
            <a:r>
              <a:rPr lang="en-US" sz="2000" dirty="0" smtClean="0"/>
              <a:t>Conducted the orientation of VHSNCs members.</a:t>
            </a:r>
          </a:p>
          <a:p>
            <a:pPr lvl="0" algn="just">
              <a:buFont typeface="Wingdings" pitchFamily="2" charset="2"/>
              <a:buChar char="q"/>
            </a:pPr>
            <a:r>
              <a:rPr lang="en-US" sz="2000" dirty="0" smtClean="0"/>
              <a:t>Meeting </a:t>
            </a:r>
            <a:r>
              <a:rPr lang="en-US" sz="2000" dirty="0" smtClean="0"/>
              <a:t>conducted at </a:t>
            </a:r>
            <a:r>
              <a:rPr lang="en-US" sz="2000" dirty="0" smtClean="0"/>
              <a:t>PHC/Block level  with RKS members including </a:t>
            </a:r>
            <a:r>
              <a:rPr lang="en-US" sz="2000" dirty="0" smtClean="0"/>
              <a:t>MO </a:t>
            </a:r>
            <a:r>
              <a:rPr lang="en-US" sz="2000" dirty="0" err="1" smtClean="0"/>
              <a:t>ic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 lvl="0" algn="just">
              <a:buFont typeface="Wingdings" pitchFamily="2" charset="2"/>
              <a:buChar char="q"/>
            </a:pPr>
            <a:r>
              <a:rPr lang="en-US" sz="2000" dirty="0" smtClean="0"/>
              <a:t>Preparation of Village Health </a:t>
            </a:r>
            <a:r>
              <a:rPr lang="en-US" sz="2000" dirty="0" smtClean="0"/>
              <a:t>Profile is completed.</a:t>
            </a:r>
            <a:endParaRPr lang="en-US" sz="2000" dirty="0" smtClean="0"/>
          </a:p>
          <a:p>
            <a:pPr lvl="0" algn="just">
              <a:buFont typeface="Wingdings" pitchFamily="2" charset="2"/>
              <a:buChar char="q"/>
            </a:pPr>
            <a:r>
              <a:rPr lang="en-US" sz="2000" dirty="0" smtClean="0"/>
              <a:t>Conducted Awareness program at village level. 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DBD565-8D29-4108-9203-DDFD36E0CD9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6" descr="logo-nrh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92600" y="342900"/>
            <a:ext cx="1047017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257300"/>
            <a:ext cx="7239000" cy="723900"/>
          </a:xfrm>
        </p:spPr>
        <p:txBody>
          <a:bodyPr/>
          <a:lstStyle/>
          <a:p>
            <a:r>
              <a:rPr lang="en-US" sz="2400" dirty="0" smtClean="0"/>
              <a:t>Constraints/challenges in sustaining </a:t>
            </a:r>
            <a:r>
              <a:rPr lang="en-US" sz="2400" dirty="0" smtClean="0"/>
              <a:t>the CBM Program with present Organization: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DBD565-8D29-4108-9203-DDFD36E0CD9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574800" y="2184400"/>
            <a:ext cx="7188200" cy="378301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The results of the work (for the initial one year) of the coordinating organization were not satisfactory.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Submission of </a:t>
            </a:r>
            <a:r>
              <a:rPr lang="en-US" dirty="0" err="1" smtClean="0"/>
              <a:t>SoE</a:t>
            </a:r>
            <a:r>
              <a:rPr lang="en-US" dirty="0" smtClean="0"/>
              <a:t> was not timely.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Physical </a:t>
            </a:r>
            <a:r>
              <a:rPr lang="en-US" dirty="0" smtClean="0"/>
              <a:t>achievement report from the organization </a:t>
            </a:r>
            <a:r>
              <a:rPr lang="en-US" dirty="0" smtClean="0"/>
              <a:t>was not timely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Due to the above </a:t>
            </a:r>
            <a:r>
              <a:rPr lang="en-US" dirty="0" smtClean="0"/>
              <a:t>mentioned </a:t>
            </a:r>
            <a:r>
              <a:rPr lang="en-US" dirty="0" smtClean="0"/>
              <a:t>issues, it was not desirable for the state to continue the activity.</a:t>
            </a:r>
            <a:endParaRPr lang="en-US" dirty="0"/>
          </a:p>
        </p:txBody>
      </p:sp>
      <p:pic>
        <p:nvPicPr>
          <p:cNvPr id="5" name="Picture 4" descr="logo-nrh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05300" y="266700"/>
            <a:ext cx="1047017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206500"/>
            <a:ext cx="7010400" cy="406400"/>
          </a:xfrm>
        </p:spPr>
        <p:txBody>
          <a:bodyPr/>
          <a:lstStyle/>
          <a:p>
            <a:r>
              <a:rPr lang="en-US" sz="2400" dirty="0" smtClean="0"/>
              <a:t>Current Status: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917700"/>
            <a:ext cx="7010400" cy="45847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dirty="0" smtClean="0"/>
              <a:t>At </a:t>
            </a:r>
            <a:r>
              <a:rPr lang="en-US" dirty="0" smtClean="0"/>
              <a:t>present, </a:t>
            </a:r>
            <a:r>
              <a:rPr lang="en-US" dirty="0" smtClean="0"/>
              <a:t>all Community </a:t>
            </a:r>
            <a:r>
              <a:rPr lang="en-US" dirty="0" smtClean="0"/>
              <a:t>based </a:t>
            </a:r>
            <a:r>
              <a:rPr lang="en-US" dirty="0" smtClean="0"/>
              <a:t>Monitoring activities </a:t>
            </a:r>
            <a:r>
              <a:rPr lang="en-US" dirty="0" smtClean="0"/>
              <a:t>are</a:t>
            </a:r>
            <a:r>
              <a:rPr lang="en-US" dirty="0" smtClean="0"/>
              <a:t> </a:t>
            </a:r>
            <a:r>
              <a:rPr lang="en-US" dirty="0" smtClean="0"/>
              <a:t>done by the State Community Process Section along with the </a:t>
            </a:r>
            <a:r>
              <a:rPr lang="en-US" dirty="0" smtClean="0"/>
              <a:t>DPMUs </a:t>
            </a:r>
            <a:r>
              <a:rPr lang="en-US" dirty="0" smtClean="0"/>
              <a:t>&amp; </a:t>
            </a:r>
            <a:r>
              <a:rPr lang="en-US" dirty="0" smtClean="0"/>
              <a:t>BPMUs. 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The existing NHM support structure is capable enough to take on the prescribed activities under CBM since Manipur is </a:t>
            </a:r>
            <a:r>
              <a:rPr lang="en-US" smtClean="0"/>
              <a:t>a comparatively small state.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DBD565-8D29-4108-9203-DDFD36E0CD9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6" descr="logo-nrh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05300" y="266700"/>
            <a:ext cx="1047017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06700"/>
            <a:ext cx="7010400" cy="8382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THANK YOU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DBD565-8D29-4108-9203-DDFD36E0CD9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4" name="Picture 3" descr="logo-nrh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05300" y="266700"/>
            <a:ext cx="13589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room expectations">
  <a:themeElements>
    <a:clrScheme name="1844_Classroom Expectations_Copyedite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844_Classroom Expectations_Copyedited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844_Classroom Expectations_Copyedite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3315</TotalTime>
  <Words>353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Classroom expectations</vt:lpstr>
      <vt:lpstr>Presentation from Manipur on Community Base Monitoring     Dr.Somorjit N  State Nodal Officer for Community Processes, NHM, Manipur.</vt:lpstr>
      <vt:lpstr>State Profile:</vt:lpstr>
      <vt:lpstr>Update on the Progress of implementation of community Action for health in the State</vt:lpstr>
      <vt:lpstr> Identification of implementing Site:</vt:lpstr>
      <vt:lpstr>Some of the Activities conducted under CBM:</vt:lpstr>
      <vt:lpstr>Constraints/challenges in sustaining the CBM Program with present Organization:</vt:lpstr>
      <vt:lpstr>Current Status: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Expectations</dc:title>
  <dc:creator>PHRN</dc:creator>
  <cp:lastModifiedBy>imo</cp:lastModifiedBy>
  <cp:revision>620</cp:revision>
  <dcterms:created xsi:type="dcterms:W3CDTF">2007-11-19T11:52:07Z</dcterms:created>
  <dcterms:modified xsi:type="dcterms:W3CDTF">2017-01-19T08:15:44Z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TC011589511033</vt:lpwstr>
  </property>
</Properties>
</file>