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3"/>
  </p:notesMasterIdLst>
  <p:sldIdLst>
    <p:sldId id="256" r:id="rId2"/>
    <p:sldId id="273" r:id="rId3"/>
    <p:sldId id="274" r:id="rId4"/>
    <p:sldId id="280" r:id="rId5"/>
    <p:sldId id="259" r:id="rId6"/>
    <p:sldId id="260" r:id="rId7"/>
    <p:sldId id="277" r:id="rId8"/>
    <p:sldId id="278" r:id="rId9"/>
    <p:sldId id="281" r:id="rId10"/>
    <p:sldId id="264" r:id="rId11"/>
    <p:sldId id="284" r:id="rId12"/>
    <p:sldId id="282" r:id="rId13"/>
    <p:sldId id="283" r:id="rId14"/>
    <p:sldId id="297" r:id="rId15"/>
    <p:sldId id="265" r:id="rId16"/>
    <p:sldId id="266" r:id="rId17"/>
    <p:sldId id="267" r:id="rId18"/>
    <p:sldId id="269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6" r:id="rId27"/>
    <p:sldId id="292" r:id="rId28"/>
    <p:sldId id="270" r:id="rId29"/>
    <p:sldId id="271" r:id="rId30"/>
    <p:sldId id="293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5" autoAdjust="0"/>
  </p:normalViewPr>
  <p:slideViewPr>
    <p:cSldViewPr>
      <p:cViewPr varScale="1">
        <p:scale>
          <a:sx n="63" d="100"/>
          <a:sy n="6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6C9FD-7675-41FF-9F55-10DA68C0563C}" type="datetimeFigureOut">
              <a:rPr lang="en-US" smtClean="0"/>
              <a:t>24-Jan-17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E0BC4-A221-46C3-AB9C-828CE9F21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1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16291-4E1C-4780-92A7-918129B0FB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0BC4-A221-46C3-AB9C-828CE9F21F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8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8839200" cy="2438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COMMUNITY ACTION FOR HEALTH</a:t>
            </a:r>
            <a:b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SIKKIM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91400" cy="2362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M.L.Lepcha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ADHS cum NO.NHM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Sikkim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24.01.17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New NHM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334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Approach To Key Processes Under CAH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685800" lvl="1" indent="-685800"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 indent="-6858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Awareness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generation 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entitlements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1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-ASHA, VHSNC,VHND,IEC,RKS.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1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14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Measures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for strengthening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VHSNCs/MAS</a:t>
            </a:r>
          </a:p>
          <a:p>
            <a:pPr marL="0" indent="0" algn="just"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641 VHSNC constituted &amp; operational Joint accounts opened for all VHSNC</a:t>
            </a:r>
          </a:p>
          <a:p>
            <a:pPr algn="just"/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Untied funds @ Rs. 10000 per VHSNC annually have been disbursed to all the 641 </a:t>
            </a:r>
          </a:p>
          <a:p>
            <a:pPr algn="just"/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Members of VHSNCs have been imparted orientation training on NHM and community process</a:t>
            </a:r>
          </a:p>
          <a:p>
            <a:pPr algn="just"/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State is working towards giving ownership to make their respective ward healthy on all major health issues.</a:t>
            </a:r>
          </a:p>
          <a:p>
            <a:pPr algn="just"/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Selection of 15 number of MAS/UHNC has been completed</a:t>
            </a:r>
          </a:p>
          <a:p>
            <a:pPr algn="just"/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88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Strengthening of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Rogi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Kalyan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Samiti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Planning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and Monitoring Committees 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equivalent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 smtClean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RKS Training completed in three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Districts,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North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West and East . South District RKS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trained.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trainings were conducted in conference Hall of District hospitals, Hotels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 day training attended by Zilla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Adakshya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DC, BDOs and other members.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endParaRPr lang="en-US" sz="1400" dirty="0"/>
          </a:p>
          <a:p>
            <a:pPr marL="342900" lvl="1" indent="-342900">
              <a:buFont typeface="Arial" pitchFamily="34" charset="0"/>
              <a:buChar char="•"/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6324600"/>
          </a:xfrm>
        </p:spPr>
        <p:txBody>
          <a:bodyPr>
            <a:normAutofit/>
          </a:bodyPr>
          <a:lstStyle/>
          <a:p>
            <a:pPr marL="571500" lvl="1" indent="-571500">
              <a:buFont typeface="Wingdings" pitchFamily="2" charset="2"/>
              <a:buChar char="v"/>
            </a:pPr>
            <a:endParaRPr lang="en-US" sz="3600" dirty="0" smtClean="0"/>
          </a:p>
          <a:p>
            <a:pPr marL="571500" lvl="1" indent="-5715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enquiry and Jan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samwad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and follow up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1" indent="0">
              <a:buNone/>
            </a:pPr>
            <a:endParaRPr lang="en-US" sz="3600" dirty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State level TOT was done in the year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2013-14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monitoring was taken up in the state in the year 2013-14.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District conducted the enquiry process and the Jan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samwad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the year 2013-14.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year 2014-15 fund not approved for the same.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2015-16  Jan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samwad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approved but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conducted 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2016-17 fund for the same not approved.</a:t>
            </a:r>
          </a:p>
          <a:p>
            <a:endParaRPr lang="en-US" dirty="0"/>
          </a:p>
          <a:p>
            <a:pPr marL="0" lvl="1" indent="0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Constraints In Community Monitoring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NGO was not well equipped for conducting community monitoring further Capacity Building required.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Though the community is very well involved in the Health ,forming of monitoring committee and training them on their health rights and Government schemes required and capacity building required.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9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21336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Mechanisms To Address The Gaps Identified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Monthly meeting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Quarterly Review meeting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Monthly ASHA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dewas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Monthly VHSNC meeting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Quarterly RKS meeting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Village Level meetings/Gram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Sabha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731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Grievance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edressal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echanisms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Grievance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Redressal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Mechanism is present in all 4 district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ASHAs are provided with the phone numbers of the MD, NHM and NO, NHM and in cases of problems they make a call directly to the MD and NO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District Level: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Five member committee in place at the District Health Society under the leadership of CMO 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member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Representatives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NGO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member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Representatives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Govt. (non 			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health Sector)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member		Nominee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CMO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suggestion/Complaint box installed in all facilities.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158191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Progress Under CAH As Per Approved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Rop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FY 2016-17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419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ASHA – 23 replaced ASHA given Round I training on HBNC 6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7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Module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Monthly VHSNC meeting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Quarterly RKS meeting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782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4478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Best Practices In Community Action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Community participation in Sikkim has brought about  great changes in the health system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ome deliveries have been brought down to 1.4% in the state due to active participation of VHSNC and ASHA and community.</a:t>
            </a:r>
          </a:p>
          <a:p>
            <a:r>
              <a:rPr lang="en-IN" sz="3100" dirty="0">
                <a:latin typeface="Times New Roman" pitchFamily="18" charset="0"/>
                <a:cs typeface="Times New Roman" pitchFamily="18" charset="0"/>
              </a:rPr>
              <a:t>RKS </a:t>
            </a:r>
            <a:r>
              <a:rPr lang="en-IN" sz="3800" dirty="0">
                <a:latin typeface="Times New Roman" pitchFamily="18" charset="0"/>
                <a:cs typeface="Times New Roman" pitchFamily="18" charset="0"/>
              </a:rPr>
              <a:t>committee</a:t>
            </a:r>
            <a:r>
              <a:rPr lang="en-IN" sz="3100" dirty="0">
                <a:latin typeface="Times New Roman" pitchFamily="18" charset="0"/>
                <a:cs typeface="Times New Roman" pitchFamily="18" charset="0"/>
              </a:rPr>
              <a:t> have encouraged many private organisation for PPP and companies have donated in kind (example: Renovation of Maternity section at District Hospital </a:t>
            </a:r>
            <a:r>
              <a:rPr lang="en-IN" sz="3100" dirty="0" err="1">
                <a:latin typeface="Times New Roman" pitchFamily="18" charset="0"/>
                <a:cs typeface="Times New Roman" pitchFamily="18" charset="0"/>
              </a:rPr>
              <a:t>Singtam</a:t>
            </a:r>
            <a:r>
              <a:rPr lang="en-IN" sz="3100" dirty="0">
                <a:latin typeface="Times New Roman" pitchFamily="18" charset="0"/>
                <a:cs typeface="Times New Roman" pitchFamily="18" charset="0"/>
              </a:rPr>
              <a:t>.(NHPC), Inverters (</a:t>
            </a:r>
            <a:r>
              <a:rPr lang="en-IN" sz="3100" dirty="0" err="1">
                <a:latin typeface="Times New Roman" pitchFamily="18" charset="0"/>
                <a:cs typeface="Times New Roman" pitchFamily="18" charset="0"/>
              </a:rPr>
              <a:t>Alkem</a:t>
            </a:r>
            <a:r>
              <a:rPr lang="en-IN" sz="3100" dirty="0">
                <a:latin typeface="Times New Roman" pitchFamily="18" charset="0"/>
                <a:cs typeface="Times New Roman" pitchFamily="18" charset="0"/>
              </a:rPr>
              <a:t>), Ambulance, fridge </a:t>
            </a:r>
            <a:r>
              <a:rPr lang="en-IN" sz="3100" dirty="0" err="1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IN" sz="3100" dirty="0">
                <a:latin typeface="Times New Roman" pitchFamily="18" charset="0"/>
                <a:cs typeface="Times New Roman" pitchFamily="18" charset="0"/>
              </a:rPr>
              <a:t> (Golden Cross) at District and PHC</a:t>
            </a:r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Renovation and painting of Health facilities</a:t>
            </a:r>
          </a:p>
          <a:p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Collection of fund from private donation , Household collection thereby increasing VHSNC funds.</a:t>
            </a:r>
          </a:p>
          <a:p>
            <a:endParaRPr lang="en-IN" sz="31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10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C:\Users\PratapDDM\Desktop\sukraj photos\20140904_120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3810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600200" y="3810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Georgia" pitchFamily="18" charset="0"/>
              </a:rPr>
              <a:t>DOCTORS DUTY ROOM (TRAUMA SECTION)</a:t>
            </a:r>
          </a:p>
        </p:txBody>
      </p:sp>
      <p:pic>
        <p:nvPicPr>
          <p:cNvPr id="23556" name="Picture 11" descr="C:\Users\PratapDDM\Desktop\sukraj photos\20140904_1204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762000"/>
            <a:ext cx="487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26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 vert="horz" anchor="ctr" anchorCtr="0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Demographic Profile Census 2001, 2011 </a:t>
            </a:r>
            <a:endParaRPr lang="en-I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548414"/>
              </p:ext>
            </p:extLst>
          </p:nvPr>
        </p:nvGraphicFramePr>
        <p:xfrm>
          <a:off x="228599" y="1635340"/>
          <a:ext cx="8839199" cy="504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1028"/>
                <a:gridCol w="1646386"/>
                <a:gridCol w="2071231"/>
                <a:gridCol w="1890554"/>
              </a:tblGrid>
              <a:tr h="530552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INDICATORS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>
                    <a:solidFill>
                      <a:srgbClr val="629E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SIKKIM  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>
                    <a:solidFill>
                      <a:srgbClr val="629E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2000" dirty="0"/>
                    </a:p>
                  </a:txBody>
                  <a:tcPr marL="45398" marR="4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>
                    <a:solidFill>
                      <a:srgbClr val="629EB6"/>
                    </a:solidFill>
                  </a:tcPr>
                </a:tc>
              </a:tr>
              <a:tr h="530552">
                <a:tc vMerge="1"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45398" marR="45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>
                    <a:solidFill>
                      <a:srgbClr val="629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>
                    <a:solidFill>
                      <a:srgbClr val="629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>
                    <a:solidFill>
                      <a:srgbClr val="629EB6"/>
                    </a:solidFill>
                  </a:tcPr>
                </a:tc>
              </a:tr>
              <a:tr h="53055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Population (lakhs)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5,40,493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6,10,577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12,101.93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</a:tr>
              <a:tr h="7819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Decadal growth rate (%)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33.06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12.36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17.64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</a:tr>
              <a:tr h="7250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Sex Ratio (Adult)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875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890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940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</a:tr>
              <a:tr h="725086"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Child Sex Ratio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963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957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918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</a:tr>
              <a:tr h="118489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Literacy Rate (%):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68.81</a:t>
                      </a:r>
                      <a:endParaRPr kumimoji="0" lang="en-IN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82.20</a:t>
                      </a:r>
                      <a:endParaRPr lang="en-IN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74.04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98" marR="4539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533400" y="533400"/>
            <a:ext cx="723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Georgia" pitchFamily="18" charset="0"/>
              </a:rPr>
              <a:t>MAIN OT:</a:t>
            </a:r>
          </a:p>
        </p:txBody>
      </p:sp>
      <p:pic>
        <p:nvPicPr>
          <p:cNvPr id="24579" name="Picture 2" descr="C:\Users\PratapDDM\Desktop\sukraj photos\20140904_120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076700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PratapDDM\Desktop\sukraj photos\20140904_12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838200"/>
            <a:ext cx="4648200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9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76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Georgia" pitchFamily="18" charset="0"/>
              </a:rPr>
              <a:t>BLOOD STORAGE UNIT: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61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4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Georgia" pitchFamily="18" charset="0"/>
              </a:rPr>
              <a:t>RENOVATION OF MALE MEDICAL WARD:</a:t>
            </a:r>
          </a:p>
        </p:txBody>
      </p:sp>
      <p:pic>
        <p:nvPicPr>
          <p:cNvPr id="30723" name="Picture 2" descr="C:\Users\PratapDDM\Desktop\sukraj photos\20140904_121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22288"/>
            <a:ext cx="89154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32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Georgia" pitchFamily="18" charset="0"/>
              </a:rPr>
              <a:t>EARTHING OF EYE OT:</a:t>
            </a:r>
          </a:p>
        </p:txBody>
      </p:sp>
      <p:pic>
        <p:nvPicPr>
          <p:cNvPr id="31747" name="Picture 2" descr="C:\Users\PratapDDM\Desktop\sukraj photos\20140904_120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98488"/>
            <a:ext cx="40386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C:\Users\PratapDDM\Desktop\sukraj photos\20140904_120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98488"/>
            <a:ext cx="46482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80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Users\MOIC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90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42175" cy="1143000"/>
          </a:xfrm>
        </p:spPr>
        <p:txBody>
          <a:bodyPr/>
          <a:lstStyle/>
          <a:p>
            <a:r>
              <a:rPr lang="en-IN" smtClean="0"/>
              <a:t>RKS MEETING</a:t>
            </a:r>
          </a:p>
        </p:txBody>
      </p:sp>
      <p:pic>
        <p:nvPicPr>
          <p:cNvPr id="16388" name="Picture 2" descr="C:\Users\MOIC\AppData\Local\Temp\Temp1_photosofmeeting.zip\100_37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143000"/>
            <a:ext cx="46990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MOIC\AppData\Local\Temp\Temp1_photosofmeeting.zip\100_3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0" y="1143000"/>
            <a:ext cx="4254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95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915400" cy="762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Gifted By MLA Cum Chief-whip, 20</a:t>
            </a:r>
            <a:r>
              <a:rPr lang="en-IN" sz="36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Chujachen</a:t>
            </a:r>
            <a:r>
              <a:rPr lang="en-I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(2014</a:t>
            </a:r>
            <a:r>
              <a:rPr lang="en-IN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IN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18435" name="Picture 3" descr="C:\Users\MOIC\Documents\PHOTOS\RKS\100_4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32273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8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MOIC\Pictures\IMG-20150322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6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Users\MOIC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0" y="0"/>
            <a:ext cx="146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7239000" cy="928688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0070C0"/>
                </a:solidFill>
              </a:rPr>
              <a:t>Donated By Golden Cross</a:t>
            </a:r>
          </a:p>
        </p:txBody>
      </p:sp>
      <p:pic>
        <p:nvPicPr>
          <p:cNvPr id="19460" name="Picture 2" descr="C:\Users\MOIC\Documents\PHOTOS\RKS\100_41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" y="1143000"/>
            <a:ext cx="4127500" cy="5715000"/>
          </a:xfrm>
        </p:spPr>
      </p:pic>
      <p:pic>
        <p:nvPicPr>
          <p:cNvPr id="19461" name="Picture 3" descr="C:\Users\MOIC\Documents\PHOTOS\RKS\100_4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0" y="1143000"/>
            <a:ext cx="38846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4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2362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Status Of Fund Utilization  In </a:t>
            </a:r>
            <a:b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FY 2016-17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838307"/>
              </p:ext>
            </p:extLst>
          </p:nvPr>
        </p:nvGraphicFramePr>
        <p:xfrm>
          <a:off x="152399" y="1584756"/>
          <a:ext cx="8915401" cy="50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038"/>
                <a:gridCol w="3033713"/>
                <a:gridCol w="3549650"/>
              </a:tblGrid>
              <a:tr h="807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COMPONENT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FUND APPROVED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(in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lacs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UTILISED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751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ASHA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113.74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18.86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751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VHSNC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64.10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56.6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285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RKS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9379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COMMUNITY MONITORING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1.15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3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Plans For Scaling Up In FY 2017-18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Certification of ASHA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Establishment of State training cum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esource Centre for community process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Health Facilities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Sikkim.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309296"/>
              </p:ext>
            </p:extLst>
          </p:nvPr>
        </p:nvGraphicFramePr>
        <p:xfrm>
          <a:off x="457200" y="1447798"/>
          <a:ext cx="8229600" cy="487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191000"/>
              </a:tblGrid>
              <a:tr h="7622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LEVEL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 STNM Hospital 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CRH Manipal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7047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DISTRICT</a:t>
                      </a:r>
                      <a:r>
                        <a:rPr lang="en-US" sz="2000" b="1" baseline="0" dirty="0" smtClean="0"/>
                        <a:t> HOSPITALS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222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COMMUNITY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400" b="1" baseline="0" dirty="0" smtClean="0"/>
                        <a:t>HEALTH</a:t>
                      </a:r>
                      <a:r>
                        <a:rPr lang="en-US" sz="2000" b="1" baseline="0" dirty="0" smtClean="0"/>
                        <a:t> CENTRES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</a:tr>
              <a:tr h="67047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PRIMARY</a:t>
                      </a:r>
                      <a:r>
                        <a:rPr lang="en-US" sz="2000" b="1" baseline="0" dirty="0" smtClean="0"/>
                        <a:t> HEALTH CENTRES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/>
                </a:tc>
              </a:tr>
              <a:tr h="67047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SUB CENTRES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147</a:t>
                      </a:r>
                      <a:endParaRPr lang="en-US" sz="2000" b="1" dirty="0"/>
                    </a:p>
                  </a:txBody>
                  <a:tcPr/>
                </a:tc>
              </a:tr>
              <a:tr h="67047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URBAN PHC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</a:tr>
              <a:tr h="67047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URBAN HEALTH POST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7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Issues and Challenges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Training Centre / Resource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centre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Selection of ASHAs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Dedicated HR under Community Process in State and districts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_0856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1443D"/>
              </a:clrFrom>
              <a:clrTo>
                <a:srgbClr val="41443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53340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1371601"/>
            <a:ext cx="6172200" cy="14477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THANK YOU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36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609600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Progress Made By Sikkim In Health Care</a:t>
            </a:r>
            <a:endParaRPr lang="en-I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961781"/>
              </p:ext>
            </p:extLst>
          </p:nvPr>
        </p:nvGraphicFramePr>
        <p:xfrm>
          <a:off x="304800" y="1224077"/>
          <a:ext cx="8534401" cy="5409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3228"/>
                <a:gridCol w="1976972"/>
                <a:gridCol w="1600200"/>
                <a:gridCol w="1524001"/>
              </a:tblGrid>
              <a:tr h="697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INDICATORS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SOURCE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SIKKIM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INDIA</a:t>
                      </a:r>
                    </a:p>
                  </a:txBody>
                  <a:tcPr marL="68580" marR="68580" marT="0" marB="0"/>
                </a:tc>
              </a:tr>
              <a:tr h="545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Crude Birth Rate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SRS </a:t>
                      </a:r>
                      <a:r>
                        <a:rPr lang="en-IN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20.8</a:t>
                      </a: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5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Crude Death </a:t>
                      </a:r>
                      <a:r>
                        <a:rPr lang="en-IN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Rate</a:t>
                      </a: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SRS </a:t>
                      </a:r>
                      <a:r>
                        <a:rPr lang="en-IN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6.5</a:t>
                      </a: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5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Infant Mortality Rate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SRS </a:t>
                      </a:r>
                      <a:r>
                        <a:rPr lang="en-IN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263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Maternal </a:t>
                      </a:r>
                      <a:r>
                        <a:rPr lang="en-IN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Mortality</a:t>
                      </a:r>
                      <a:r>
                        <a:rPr lang="en-IN" sz="2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Ratio</a:t>
                      </a: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2016-17</a:t>
                      </a: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(Till 2</a:t>
                      </a:r>
                      <a:r>
                        <a:rPr lang="en-IN" sz="2400" b="0" baseline="30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ND</a:t>
                      </a:r>
                      <a:r>
                        <a:rPr lang="en-IN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quarter)</a:t>
                      </a: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en-US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(absolute no.)</a:t>
                      </a:r>
                      <a:endParaRPr lang="en-IN" sz="2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167(SRS 2015)</a:t>
                      </a: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3919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 Fertility Rate (TFR)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NFHS </a:t>
                      </a:r>
                      <a:r>
                        <a:rPr lang="en-IN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IV(2015-16)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4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8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Constitution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&amp; Composition of State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AGCA/SMG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state has reconstituted and expanded the existing  ASHA Mentoring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roup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Community Process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entoring Group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and notification published on 05/1/17. It encompasses all four component of community process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Composition- State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Director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Secretary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Chairperson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Mission Director				Executive Chair person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SPO, RCH					Member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Councilor, representative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from GMC					Member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JD, ICDS					Member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SPM ,NHM					Member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State Facilitator RRC-NE			Member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Ex. Director, VHA				Member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President /Secretary, Rotary club		Member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President Rotary, Inner wheel club		Member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President /Secretary, Red cross		Member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Nodal Officer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ommunity Process		Member secretary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District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Zilla Parished Representative		Chairperson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CMO					Ex. Chairperson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Line department and NGO			Members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NGO representative 			Member Secretary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/>
              <a:t>				</a:t>
            </a:r>
            <a:r>
              <a:rPr lang="en-US" sz="3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Block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Representative Zilla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Panchayat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Chairperson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Medical Officer				Ex. Chairperson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Government Organization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Representative				Member Secretary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Profile Community Process</a:t>
            </a:r>
            <a:endParaRPr lang="en-I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95436"/>
              </p:ext>
            </p:extLst>
          </p:nvPr>
        </p:nvGraphicFramePr>
        <p:xfrm>
          <a:off x="609600" y="1752601"/>
          <a:ext cx="792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154938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ASHA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666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*641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(ASHA) &amp; 25 (LINK WORKER)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0075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VHSNC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641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75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RKS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7537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MAS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7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Institutional Mechanism For Implementation Of The CAH</a:t>
            </a:r>
            <a:endParaRPr lang="en-I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State Community Process Mentoring Group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District Community Process Mentoring Group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Block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Community Process Mentoring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State ASHA trainers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District Coordinators	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District trainers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Block coordinators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DPM /BPM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Nodal officer. Community Process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Councilors of Municipal corporation chairperson of MAS</a:t>
            </a:r>
            <a:r>
              <a:rPr lang="en-US" dirty="0" smtClean="0"/>
              <a:t>	</a:t>
            </a:r>
          </a:p>
          <a:p>
            <a:r>
              <a:rPr lang="en-US" dirty="0" smtClean="0"/>
              <a:t>ASHA,VHSNC,RKS	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71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887</TotalTime>
  <Words>825</Words>
  <Application>Microsoft Office PowerPoint</Application>
  <PresentationFormat>On-screen Show (4:3)</PresentationFormat>
  <Paragraphs>237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COMMUNITY ACTION FOR HEALTH  SIKKIM</vt:lpstr>
      <vt:lpstr>Demographic Profile Census 2001, 2011 </vt:lpstr>
      <vt:lpstr>Health Facilities in Sikkim.</vt:lpstr>
      <vt:lpstr>Progress Made By Sikkim In Health Care</vt:lpstr>
      <vt:lpstr>        Constitution &amp; Composition of State AGCA/SMG </vt:lpstr>
      <vt:lpstr>Composition- State</vt:lpstr>
      <vt:lpstr>District</vt:lpstr>
      <vt:lpstr>Profile Community Process</vt:lpstr>
      <vt:lpstr>Institutional Mechanism For Implementation Of The CAH</vt:lpstr>
      <vt:lpstr>Approach To Key Processes Under CAH</vt:lpstr>
      <vt:lpstr>PowerPoint Presentation</vt:lpstr>
      <vt:lpstr>PowerPoint Presentation</vt:lpstr>
      <vt:lpstr>PowerPoint Presentation</vt:lpstr>
      <vt:lpstr>Constraints In Community Monitoring</vt:lpstr>
      <vt:lpstr>   Mechanisms To Address The Gaps Identified  </vt:lpstr>
      <vt:lpstr> Grievance Redressal  Mechanisms  </vt:lpstr>
      <vt:lpstr>  Progress Under CAH As Per Approved  Rop FY 2016-17 </vt:lpstr>
      <vt:lpstr>Best Practices In Community 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RKS MEETING</vt:lpstr>
      <vt:lpstr>Gifted By MLA Cum Chief-whip, 20th Chujachen (2014)</vt:lpstr>
      <vt:lpstr>PowerPoint Presentation</vt:lpstr>
      <vt:lpstr>Donated By Golden Cross</vt:lpstr>
      <vt:lpstr>  Status Of Fund Utilization  In  FY 2016-17  </vt:lpstr>
      <vt:lpstr>Plans For Scaling Up In FY 2017-18 </vt:lpstr>
      <vt:lpstr>Issues and Challenges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and Name of the state</dc:title>
  <dc:creator>Seema</dc:creator>
  <cp:lastModifiedBy>User</cp:lastModifiedBy>
  <cp:revision>158</cp:revision>
  <dcterms:created xsi:type="dcterms:W3CDTF">2006-08-16T00:00:00Z</dcterms:created>
  <dcterms:modified xsi:type="dcterms:W3CDTF">2017-01-24T02:45:10Z</dcterms:modified>
</cp:coreProperties>
</file>