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3"/>
  </p:notesMasterIdLst>
  <p:sldIdLst>
    <p:sldId id="266" r:id="rId2"/>
    <p:sldId id="271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9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311584-4576-4DBF-BDB4-FE9AC61D7D1C}" type="datetimeFigureOut">
              <a:rPr lang="en-US" smtClean="0"/>
              <a:pPr/>
              <a:t>1/25/2017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BF4781-A146-4625-9035-58B7846F1D0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BF4781-A146-4625-9035-58B7846F1D00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BF4781-A146-4625-9035-58B7846F1D00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BF4781-A146-4625-9035-58B7846F1D00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BF4781-A146-4625-9035-58B7846F1D00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BF4781-A146-4625-9035-58B7846F1D00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BF4781-A146-4625-9035-58B7846F1D00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EB03D93C-E649-4E20-8D32-9949CD4535EE}" type="datetimeFigureOut">
              <a:rPr lang="en-US" smtClean="0"/>
              <a:pPr/>
              <a:t>1/25/2017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F7364E22-DD09-4F91-943A-D24D9E1027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3D93C-E649-4E20-8D32-9949CD4535EE}" type="datetimeFigureOut">
              <a:rPr lang="en-US" smtClean="0"/>
              <a:pPr/>
              <a:t>1/25/2017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64E22-DD09-4F91-943A-D24D9E1027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3D93C-E649-4E20-8D32-9949CD4535EE}" type="datetimeFigureOut">
              <a:rPr lang="en-US" smtClean="0"/>
              <a:pPr/>
              <a:t>1/25/2017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64E22-DD09-4F91-943A-D24D9E1027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B03D93C-E649-4E20-8D32-9949CD4535EE}" type="datetimeFigureOut">
              <a:rPr lang="en-US" smtClean="0"/>
              <a:pPr/>
              <a:t>1/25/2017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7364E22-DD09-4F91-943A-D24D9E1027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EB03D93C-E649-4E20-8D32-9949CD4535EE}" type="datetimeFigureOut">
              <a:rPr lang="en-US" smtClean="0"/>
              <a:pPr/>
              <a:t>1/25/2017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F7364E22-DD09-4F91-943A-D24D9E1027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3D93C-E649-4E20-8D32-9949CD4535EE}" type="datetimeFigureOut">
              <a:rPr lang="en-US" smtClean="0"/>
              <a:pPr/>
              <a:t>1/25/2017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64E22-DD09-4F91-943A-D24D9E1027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3D93C-E649-4E20-8D32-9949CD4535EE}" type="datetimeFigureOut">
              <a:rPr lang="en-US" smtClean="0"/>
              <a:pPr/>
              <a:t>1/25/2017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64E22-DD09-4F91-943A-D24D9E1027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B03D93C-E649-4E20-8D32-9949CD4535EE}" type="datetimeFigureOut">
              <a:rPr lang="en-US" smtClean="0"/>
              <a:pPr/>
              <a:t>1/25/2017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7364E22-DD09-4F91-943A-D24D9E1027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3D93C-E649-4E20-8D32-9949CD4535EE}" type="datetimeFigureOut">
              <a:rPr lang="en-US" smtClean="0"/>
              <a:pPr/>
              <a:t>1/25/2017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64E22-DD09-4F91-943A-D24D9E1027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B03D93C-E649-4E20-8D32-9949CD4535EE}" type="datetimeFigureOut">
              <a:rPr lang="en-US" smtClean="0"/>
              <a:pPr/>
              <a:t>1/25/2017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7364E22-DD09-4F91-943A-D24D9E1027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B03D93C-E649-4E20-8D32-9949CD4535EE}" type="datetimeFigureOut">
              <a:rPr lang="en-US" smtClean="0"/>
              <a:pPr/>
              <a:t>1/25/2017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7364E22-DD09-4F91-943A-D24D9E1027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B03D93C-E649-4E20-8D32-9949CD4535EE}" type="datetimeFigureOut">
              <a:rPr lang="en-US" smtClean="0"/>
              <a:pPr/>
              <a:t>1/25/2017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7364E22-DD09-4F91-943A-D24D9E1027E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download (8)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2800" y="0"/>
            <a:ext cx="1981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6" descr="download (7)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133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762000" y="1447800"/>
            <a:ext cx="78486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0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Regional </a:t>
            </a:r>
            <a:r>
              <a:rPr lang="en-US" sz="2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Consultations on Community Action for </a:t>
            </a:r>
            <a:r>
              <a:rPr lang="en-US" sz="2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Health  Mumbai</a:t>
            </a:r>
          </a:p>
          <a:p>
            <a:pPr algn="ctr"/>
            <a:r>
              <a:rPr lang="en-US" sz="2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31</a:t>
            </a:r>
            <a:r>
              <a:rPr lang="en-US" sz="2000" b="1" u="sng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sz="2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Jan </a:t>
            </a:r>
            <a:r>
              <a:rPr lang="en-US" sz="2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– 1</a:t>
            </a:r>
            <a:r>
              <a:rPr lang="en-US" sz="2000" b="1" u="sng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sz="2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Feb </a:t>
            </a:r>
            <a:r>
              <a:rPr lang="en-US" sz="2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2017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/>
            <a:endParaRPr lang="en-US" sz="20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0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Dr</a:t>
            </a:r>
            <a:r>
              <a:rPr lang="en-US" sz="20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b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Parul</a:t>
            </a:r>
            <a:r>
              <a:rPr lang="en-US" sz="20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Goel</a:t>
            </a:r>
            <a:r>
              <a:rPr lang="en-US" sz="20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Nodal </a:t>
            </a:r>
            <a:r>
              <a:rPr lang="en-US" sz="20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Officer</a:t>
            </a:r>
          </a:p>
          <a:p>
            <a:pPr algn="ctr"/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0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CAH </a:t>
            </a:r>
            <a:r>
              <a:rPr lang="en-US" sz="20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&amp; ASHA Programme </a:t>
            </a:r>
            <a:r>
              <a:rPr lang="en-US" sz="20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NHM </a:t>
            </a:r>
            <a:r>
              <a:rPr lang="en-US" sz="20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Uttarakhand</a:t>
            </a:r>
          </a:p>
          <a:p>
            <a:pPr algn="ctr"/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8"/>
          <p:cNvPicPr>
            <a:picLocks noChangeAspect="1" noChangeArrowheads="1"/>
          </p:cNvPicPr>
          <p:nvPr/>
        </p:nvPicPr>
        <p:blipFill>
          <a:blip r:embed="rId5"/>
          <a:srcRect l="37778" t="36206" r="37778" b="46357"/>
          <a:stretch>
            <a:fillRect/>
          </a:stretch>
        </p:blipFill>
        <p:spPr bwMode="auto">
          <a:xfrm>
            <a:off x="3657600" y="0"/>
            <a:ext cx="2209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Picture 4" descr="Image result for images of uttarakhand cultur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5574" y="3962400"/>
            <a:ext cx="8607425" cy="274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en-US" sz="2800" u="sng" kern="1200" cap="small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en-US" sz="2800" u="sng" kern="1200" cap="small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en-US" sz="2800" u="sng" kern="1200" cap="small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en-US" sz="2800" u="sng" kern="1200" cap="small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en-US" sz="2800" u="sng" kern="1200" cap="small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en-US" sz="2800" u="sng" kern="1200" cap="small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en-US" sz="2800" u="sng" kern="1200" cap="small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en-US" sz="2800" u="sng" kern="1200" cap="small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en-US" sz="2800" u="sng" kern="1200" cap="small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p</a:t>
            </a:r>
            <a:r>
              <a:rPr lang="en-US" sz="2800" u="sng" kern="1200" cap="small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lans </a:t>
            </a:r>
            <a:r>
              <a:rPr lang="en-US" sz="2800" u="sng" kern="1200" cap="small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for scaling up in FY 2017-18</a:t>
            </a:r>
            <a:br>
              <a:rPr lang="en-US" sz="2800" u="sng" kern="1200" cap="small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endParaRPr lang="en-US" sz="2800" u="sng" kern="1200" cap="small" dirty="0">
              <a:solidFill>
                <a:srgbClr val="FF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743200"/>
            <a:ext cx="8229600" cy="3382963"/>
          </a:xfrm>
        </p:spPr>
        <p:txBody>
          <a:bodyPr>
            <a:normAutofit fontScale="92500"/>
          </a:bodyPr>
          <a:lstStyle/>
          <a:p>
            <a:endParaRPr lang="en-US" dirty="0" smtClean="0"/>
          </a:p>
          <a:p>
            <a:pPr algn="just"/>
            <a:r>
              <a:rPr lang="en-US" dirty="0" smtClean="0"/>
              <a:t>All  </a:t>
            </a:r>
            <a:r>
              <a:rPr lang="en-US" dirty="0" smtClean="0"/>
              <a:t>VHSNC </a:t>
            </a:r>
            <a:r>
              <a:rPr lang="en-US" dirty="0" smtClean="0"/>
              <a:t>concerned </a:t>
            </a:r>
            <a:r>
              <a:rPr lang="en-US" dirty="0" smtClean="0"/>
              <a:t>members will be trained.</a:t>
            </a:r>
          </a:p>
          <a:p>
            <a:pPr algn="just"/>
            <a:r>
              <a:rPr lang="en-US" dirty="0" smtClean="0"/>
              <a:t>State level </a:t>
            </a:r>
            <a:r>
              <a:rPr lang="en-US" dirty="0" smtClean="0"/>
              <a:t>refresher </a:t>
            </a:r>
            <a:r>
              <a:rPr lang="en-US" dirty="0" smtClean="0"/>
              <a:t>training will </a:t>
            </a:r>
            <a:r>
              <a:rPr lang="en-US" dirty="0" smtClean="0"/>
              <a:t>be organized.</a:t>
            </a:r>
          </a:p>
          <a:p>
            <a:pPr algn="just"/>
            <a:r>
              <a:rPr lang="en-US" dirty="0" smtClean="0"/>
              <a:t>Exposure visits of concerned staffs to best performing State under CAH Programme.</a:t>
            </a:r>
          </a:p>
          <a:p>
            <a:pPr algn="just"/>
            <a:r>
              <a:rPr lang="en-US" dirty="0" smtClean="0"/>
              <a:t>Printing of </a:t>
            </a:r>
            <a:r>
              <a:rPr lang="en-US" dirty="0" smtClean="0"/>
              <a:t>guidelines &amp; community enquiry </a:t>
            </a:r>
            <a:r>
              <a:rPr lang="en-US" dirty="0" smtClean="0"/>
              <a:t>tools for further training of staffs.</a:t>
            </a:r>
          </a:p>
          <a:p>
            <a:pPr algn="just"/>
            <a:r>
              <a:rPr lang="en-US" dirty="0" err="1" smtClean="0"/>
              <a:t>Jansamwad</a:t>
            </a:r>
            <a:r>
              <a:rPr lang="en-US" dirty="0" smtClean="0"/>
              <a:t> will be organized at all district and block level.</a:t>
            </a:r>
            <a:endParaRPr lang="en-US" dirty="0"/>
          </a:p>
        </p:txBody>
      </p:sp>
      <p:pic>
        <p:nvPicPr>
          <p:cNvPr id="27650" name="Picture 2" descr="Image result for images of uttarakhand cultur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609600"/>
            <a:ext cx="8077200" cy="236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76400" y="2438400"/>
            <a:ext cx="617989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THANK YOU</a:t>
            </a:r>
            <a:endParaRPr lang="en-US" sz="6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3" name="Content Placeholder 2" descr="C:\Users\Jdnp\Desktop\4 copy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 bwMode="auto">
          <a:xfrm>
            <a:off x="-1447800" y="-1295400"/>
            <a:ext cx="13106400" cy="897398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95400" y="1524000"/>
            <a:ext cx="784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14400" y="3810000"/>
            <a:ext cx="7696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THANK YOU</a:t>
            </a:r>
            <a:endParaRPr lang="en-US" sz="96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1116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Uttarakhand  map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" name="Picture 2" descr="Image result for uttarakhand map downloa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3399" y="914400"/>
            <a:ext cx="4419601" cy="5791200"/>
          </a:xfrm>
          <a:prstGeom prst="rect">
            <a:avLst/>
          </a:prstGeom>
          <a:noFill/>
        </p:spPr>
      </p:pic>
      <p:pic>
        <p:nvPicPr>
          <p:cNvPr id="12290" name="Picture 2" descr="Image result for uttarakhand village women downloa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914400"/>
            <a:ext cx="4190999" cy="579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876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Demographic Profile of Uttarakhand</a:t>
            </a:r>
            <a:endParaRPr lang="en-US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3200400"/>
            <a:ext cx="8686800" cy="350520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Uttarakhand Population (census 2011)        10,116,752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Number of  District                                       13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Number of Block                                           95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Number of Revenue Village                       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14,625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Number of ASHA                                      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11,086                                                         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Number of VHSNC                                     15,296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Number of Trained VHSNC                        374</a:t>
            </a:r>
          </a:p>
        </p:txBody>
      </p:sp>
      <p:pic>
        <p:nvPicPr>
          <p:cNvPr id="8" name="Picture 2" descr="Image result for uttarakhand village women downloa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533400"/>
            <a:ext cx="8534400" cy="251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543800" cy="533400"/>
          </a:xfrm>
        </p:spPr>
        <p:txBody>
          <a:bodyPr>
            <a:normAutofit fontScale="90000"/>
          </a:bodyPr>
          <a:lstStyle/>
          <a:p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State  level AGCA Structure of Uttarakhand</a:t>
            </a:r>
            <a:endParaRPr lang="en-US" sz="28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066800"/>
            <a:ext cx="8229600" cy="48006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dirty="0" smtClean="0"/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Health Minister                                         President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Member of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Vidhan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abha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             Member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Principal  Secretary  of Health                 Member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Secretary  of Health                                 Chairman 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Mission Director NHM           Secretary &amp; Convertor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Director General of Health                       Member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Director of NHM                                      Member 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Director of WCD                                      Member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Director of Medical Education                 Member     </a:t>
            </a:r>
          </a:p>
          <a:p>
            <a:pPr>
              <a:buNone/>
            </a:pPr>
            <a:endParaRPr lang="en-US" dirty="0" smtClean="0"/>
          </a:p>
          <a:p>
            <a:pPr>
              <a:buFont typeface="Wingdings" pitchFamily="2" charset="2"/>
              <a:buChar char="v"/>
            </a:pPr>
            <a:endParaRPr lang="en-US" dirty="0"/>
          </a:p>
        </p:txBody>
      </p:sp>
      <p:pic>
        <p:nvPicPr>
          <p:cNvPr id="4" name="Picture 2" descr="Related 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5791200"/>
            <a:ext cx="1752600" cy="973873"/>
          </a:xfrm>
          <a:prstGeom prst="rect">
            <a:avLst/>
          </a:prstGeom>
          <a:noFill/>
        </p:spPr>
      </p:pic>
      <p:pic>
        <p:nvPicPr>
          <p:cNvPr id="9218" name="Picture 2" descr="Image result for uttarakhand village women downloa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96200" y="0"/>
            <a:ext cx="1295400" cy="106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685800"/>
          </a:xfrm>
        </p:spPr>
        <p:txBody>
          <a:bodyPr>
            <a:normAutofit/>
          </a:bodyPr>
          <a:lstStyle/>
          <a:p>
            <a:pPr algn="ctr"/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status   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of  state level AGCA  meeting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3581400"/>
            <a:ext cx="8610600" cy="2892552"/>
          </a:xfrm>
        </p:spPr>
        <p:txBody>
          <a:bodyPr>
            <a:normAutofit/>
          </a:bodyPr>
          <a:lstStyle/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State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AGCA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first meeting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was organized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14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June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2016  at Secretariat of Uttarakhand. During the agenda discussion rollout plan for implementation of CAH Process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state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was done. </a:t>
            </a:r>
          </a:p>
          <a:p>
            <a:pPr algn="just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Mr. Daman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Ahuja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Programme Manager AGCA, represented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GOI in the meeting.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0" name="Picture 2" descr="Image result for images of uttarakhan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838200"/>
            <a:ext cx="8686800" cy="251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304800"/>
          </a:xfrm>
        </p:spPr>
        <p:txBody>
          <a:bodyPr>
            <a:normAutofit fontScale="90000"/>
          </a:bodyPr>
          <a:lstStyle/>
          <a:p>
            <a:pPr algn="ctr"/>
            <a:r>
              <a:rPr lang="en-US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scale </a:t>
            </a:r>
            <a:r>
              <a:rPr lang="en-US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implementation</a:t>
            </a:r>
            <a:endParaRPr lang="en-US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362200"/>
            <a:ext cx="8229600" cy="3382963"/>
          </a:xfrm>
        </p:spPr>
        <p:txBody>
          <a:bodyPr>
            <a:normAutofit fontScale="92500" lnSpcReduction="10000"/>
          </a:bodyPr>
          <a:lstStyle/>
          <a:p>
            <a:pPr algn="just"/>
            <a:endParaRPr lang="en-US" sz="24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District </a:t>
            </a: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Level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district level TOT under the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CAH programme has commenced at d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istrict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Haridwar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Almora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Rudraprayag.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1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During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training the National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&amp;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State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level Trainers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decided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that all 03 district should make the plan as per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schedule given below.</a:t>
            </a:r>
          </a:p>
          <a:p>
            <a:pPr algn="just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algn="just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62000" y="4800600"/>
            <a:ext cx="7772400" cy="762000"/>
          </a:xfrm>
          <a:prstGeom prst="round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All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blocks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should collect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data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from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01 PHC, 02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ub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enters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and 10 villages.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plan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is being implemented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above 3 districts. 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914400" y="5791200"/>
            <a:ext cx="7162800" cy="762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plan will also be implemented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for the remaining  10 districts.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6" name="Picture 2" descr="Image result for images of uttarakhand cultu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609600"/>
            <a:ext cx="7848600" cy="182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2562"/>
          </a:xfrm>
        </p:spPr>
        <p:txBody>
          <a:bodyPr>
            <a:noAutofit/>
          </a:bodyPr>
          <a:lstStyle/>
          <a:p>
            <a:pPr algn="ctr"/>
            <a:r>
              <a:rPr lang="en-US" sz="32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mechanism </a:t>
            </a:r>
            <a:r>
              <a:rPr lang="en-US" sz="32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for implementation of the CAH</a:t>
            </a:r>
            <a:endParaRPr lang="en-US" sz="3200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3200400"/>
            <a:ext cx="8610600" cy="3273552"/>
          </a:xfrm>
        </p:spPr>
        <p:txBody>
          <a:bodyPr/>
          <a:lstStyle/>
          <a:p>
            <a:pPr algn="just"/>
            <a:r>
              <a:rPr lang="en-US" dirty="0" smtClean="0"/>
              <a:t>The </a:t>
            </a:r>
            <a:r>
              <a:rPr lang="en-US" dirty="0" smtClean="0"/>
              <a:t>CAH </a:t>
            </a:r>
            <a:r>
              <a:rPr lang="en-US" dirty="0" smtClean="0"/>
              <a:t>Programme </a:t>
            </a:r>
            <a:r>
              <a:rPr lang="en-US" dirty="0" smtClean="0"/>
              <a:t>has been undertaken by  the Health </a:t>
            </a:r>
            <a:r>
              <a:rPr lang="en-US" dirty="0" smtClean="0"/>
              <a:t>&amp; Family </a:t>
            </a:r>
            <a:r>
              <a:rPr lang="en-US" dirty="0" smtClean="0"/>
              <a:t>Welfare </a:t>
            </a:r>
            <a:r>
              <a:rPr lang="en-US" dirty="0" smtClean="0"/>
              <a:t>S</a:t>
            </a:r>
            <a:r>
              <a:rPr lang="en-US" dirty="0" smtClean="0"/>
              <a:t>ociety which is a part of the Health </a:t>
            </a:r>
            <a:r>
              <a:rPr lang="en-US" dirty="0" smtClean="0"/>
              <a:t>&amp; Family </a:t>
            </a:r>
            <a:r>
              <a:rPr lang="en-US" dirty="0" smtClean="0"/>
              <a:t>Welfare </a:t>
            </a:r>
            <a:r>
              <a:rPr lang="en-US" dirty="0" smtClean="0"/>
              <a:t>Department of Uttarakhand</a:t>
            </a:r>
            <a:r>
              <a:rPr lang="en-US" dirty="0" smtClean="0"/>
              <a:t>. </a:t>
            </a:r>
            <a:endParaRPr lang="en-US" dirty="0" smtClean="0"/>
          </a:p>
          <a:p>
            <a:pPr algn="just">
              <a:buNone/>
            </a:pPr>
            <a:endParaRPr lang="en-US" dirty="0" smtClean="0"/>
          </a:p>
          <a:p>
            <a:pPr algn="just"/>
            <a:r>
              <a:rPr lang="en-US" dirty="0" smtClean="0"/>
              <a:t>At </a:t>
            </a:r>
            <a:r>
              <a:rPr lang="en-US" dirty="0" smtClean="0"/>
              <a:t>state</a:t>
            </a:r>
            <a:r>
              <a:rPr lang="en-US" dirty="0" smtClean="0"/>
              <a:t>, district &amp; </a:t>
            </a:r>
            <a:r>
              <a:rPr lang="en-US" dirty="0" smtClean="0"/>
              <a:t>block level the e</a:t>
            </a:r>
            <a:r>
              <a:rPr lang="en-US" dirty="0" smtClean="0"/>
              <a:t>xisting </a:t>
            </a:r>
            <a:r>
              <a:rPr lang="en-US" dirty="0" smtClean="0"/>
              <a:t>s</a:t>
            </a:r>
            <a:r>
              <a:rPr lang="en-US" dirty="0" smtClean="0"/>
              <a:t>taffs </a:t>
            </a:r>
            <a:r>
              <a:rPr lang="en-US" dirty="0" smtClean="0"/>
              <a:t>under </a:t>
            </a:r>
            <a:r>
              <a:rPr lang="en-US" dirty="0" smtClean="0"/>
              <a:t>ASHA Programme </a:t>
            </a:r>
            <a:r>
              <a:rPr lang="en-US" dirty="0" smtClean="0"/>
              <a:t>will </a:t>
            </a:r>
            <a:r>
              <a:rPr lang="en-US" dirty="0" smtClean="0"/>
              <a:t>be utilized in  </a:t>
            </a:r>
            <a:r>
              <a:rPr lang="en-US" dirty="0" smtClean="0"/>
              <a:t>implementing </a:t>
            </a:r>
            <a:r>
              <a:rPr lang="en-US" dirty="0" smtClean="0"/>
              <a:t>the CAH Programme.</a:t>
            </a:r>
            <a:endParaRPr lang="en-US" dirty="0"/>
          </a:p>
        </p:txBody>
      </p:sp>
      <p:pic>
        <p:nvPicPr>
          <p:cNvPr id="30722" name="Picture 2" descr="Image result for images of uttarakhand floo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4" y="533400"/>
            <a:ext cx="8683626" cy="251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3400"/>
            <a:ext cx="8915400" cy="457200"/>
          </a:xfrm>
        </p:spPr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en-US" sz="2800" u="sng" kern="1200" cap="small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Progress under CAH as per approved </a:t>
            </a:r>
            <a:r>
              <a:rPr lang="en-US" sz="2800" u="sng" kern="1200" cap="small" dirty="0" err="1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RoP</a:t>
            </a:r>
            <a:r>
              <a:rPr lang="en-US" sz="2800" u="sng" kern="1200" cap="small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FY 2016-17</a:t>
            </a:r>
            <a:r>
              <a:rPr lang="en-US" sz="3200" u="sng" kern="1200" cap="small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en-US" sz="3200" u="sng" kern="1200" cap="small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endParaRPr lang="en-US" sz="3200" u="sng" kern="1200" cap="small" dirty="0">
              <a:solidFill>
                <a:schemeClr val="tx2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pPr algn="just"/>
            <a:endParaRPr lang="en-US" b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b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b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State 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Level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istrict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level TOT has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been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completed at the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District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Haridwar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Almora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&amp; Rudraprayag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State has decided that TOT of remaining 10 districts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will  bee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organized at the State Level.</a:t>
            </a:r>
          </a:p>
          <a:p>
            <a:pPr algn="just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Block Level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– One day orientation workshop of ASHA facilitator has been completed at district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Haridwar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Almora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&amp; Rudraprayag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0" y="4495800"/>
            <a:ext cx="457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29698" name="Picture 2" descr="Image result for images of uttarakhand cultur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4" y="457200"/>
            <a:ext cx="8531225" cy="213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05800" cy="457200"/>
          </a:xfrm>
        </p:spPr>
        <p:txBody>
          <a:bodyPr>
            <a:normAutofit fontScale="90000"/>
          </a:bodyPr>
          <a:lstStyle/>
          <a:p>
            <a:pPr lvl="1" algn="ctr" rtl="0">
              <a:spcBef>
                <a:spcPct val="0"/>
              </a:spcBef>
            </a:pPr>
            <a:r>
              <a:rPr lang="en-US" sz="2800" u="sng" kern="1200" cap="small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status </a:t>
            </a:r>
            <a:r>
              <a:rPr lang="en-US" sz="2800" u="sng" kern="1200" cap="small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of fund utilization  in </a:t>
            </a:r>
            <a:r>
              <a:rPr lang="en-US" sz="2800" u="sng" kern="1200" cap="small" dirty="0" err="1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fy</a:t>
            </a:r>
            <a:r>
              <a:rPr lang="en-US" sz="2800" u="sng" kern="1200" cap="small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2016-17</a:t>
            </a:r>
            <a:endParaRPr lang="en-US" sz="2800" u="sng" kern="1200" cap="small" dirty="0">
              <a:solidFill>
                <a:srgbClr val="FF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3352800"/>
            <a:ext cx="8382000" cy="2773363"/>
          </a:xfrm>
        </p:spPr>
        <p:txBody>
          <a:bodyPr>
            <a:normAutofit/>
          </a:bodyPr>
          <a:lstStyle/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TOT of State level under the 10 district has been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completed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 the last week of January  2017.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TOT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of district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level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will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be done in the second week of February 2017.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Data collection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process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will be done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last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week of February 2017. </a:t>
            </a:r>
          </a:p>
          <a:p>
            <a:pPr algn="just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Jansamwad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process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will be done month of March 2017.</a:t>
            </a:r>
          </a:p>
          <a:p>
            <a:pPr algn="just"/>
            <a:endParaRPr lang="en-US" dirty="0"/>
          </a:p>
        </p:txBody>
      </p:sp>
      <p:pic>
        <p:nvPicPr>
          <p:cNvPr id="28674" name="Picture 2" descr="Image result for images of uttarakhand touris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4" y="609600"/>
            <a:ext cx="8531225" cy="259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7917800</TotalTime>
  <Words>500</Words>
  <Application>Microsoft Office PowerPoint</Application>
  <PresentationFormat>On-screen Show (4:3)</PresentationFormat>
  <Paragraphs>79</Paragraphs>
  <Slides>11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Oriel</vt:lpstr>
      <vt:lpstr>Slide 1</vt:lpstr>
      <vt:lpstr>Uttarakhand  map</vt:lpstr>
      <vt:lpstr>Demographic Profile of Uttarakhand</vt:lpstr>
      <vt:lpstr>State  level AGCA Structure of Uttarakhand</vt:lpstr>
      <vt:lpstr>status   of  state level AGCA  meeting</vt:lpstr>
      <vt:lpstr>scale of implementation</vt:lpstr>
      <vt:lpstr>mechanism for implementation of the CAH</vt:lpstr>
      <vt:lpstr>Progress under CAH as per approved RoP FY 2016-17 </vt:lpstr>
      <vt:lpstr>status of fund utilization  in fy 2016-17</vt:lpstr>
      <vt:lpstr>    plans for scaling up in FY 2017-18 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132</cp:revision>
  <dcterms:created xsi:type="dcterms:W3CDTF">2001-12-31T20:06:09Z</dcterms:created>
  <dcterms:modified xsi:type="dcterms:W3CDTF">2017-01-25T07:18:36Z</dcterms:modified>
</cp:coreProperties>
</file>