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7" r:id="rId9"/>
    <p:sldId id="269" r:id="rId10"/>
    <p:sldId id="266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143" autoAdjust="0"/>
  </p:normalViewPr>
  <p:slideViewPr>
    <p:cSldViewPr>
      <p:cViewPr varScale="1">
        <p:scale>
          <a:sx n="75" d="100"/>
          <a:sy n="75" d="100"/>
        </p:scale>
        <p:origin x="-166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28381-931F-4938-99F3-5BCBB6FE4183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3A88D-DEE0-4137-8B31-F883899A4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3A88D-DEE0-4137-8B31-F883899A47A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3A88D-DEE0-4137-8B31-F883899A47A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Community Action for Health</a:t>
            </a:r>
            <a:br>
              <a:rPr lang="en-US" dirty="0" smtClean="0"/>
            </a:br>
            <a:r>
              <a:rPr lang="en-US" dirty="0" smtClean="0"/>
              <a:t>Arunachal Pradesh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Regional Workshop on Community action for health</a:t>
            </a:r>
          </a:p>
          <a:p>
            <a:r>
              <a:rPr lang="en-US" dirty="0" smtClean="0"/>
              <a:t>Guwahati-24</a:t>
            </a:r>
            <a:r>
              <a:rPr lang="en-US" baseline="30000" dirty="0" smtClean="0"/>
              <a:t>th</a:t>
            </a:r>
            <a:r>
              <a:rPr lang="en-US" dirty="0" smtClean="0"/>
              <a:t> &amp;25</a:t>
            </a:r>
            <a:r>
              <a:rPr lang="en-US" baseline="30000" dirty="0" smtClean="0"/>
              <a:t>th</a:t>
            </a:r>
            <a:r>
              <a:rPr lang="en-US" dirty="0" smtClean="0"/>
              <a:t> January’2017</a:t>
            </a:r>
            <a:endParaRPr lang="en-US" dirty="0"/>
          </a:p>
        </p:txBody>
      </p:sp>
      <p:pic>
        <p:nvPicPr>
          <p:cNvPr id="4" name="Picture 3" descr="New NHM 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533400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VHSNC &amp; RKS member training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533401"/>
          <a:ext cx="7239566" cy="6019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166"/>
                <a:gridCol w="2819400"/>
                <a:gridCol w="3048000"/>
              </a:tblGrid>
              <a:tr h="3168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District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members trained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Batches</a:t>
                      </a:r>
                      <a:r>
                        <a:rPr lang="en-US" sz="1400" baseline="0" dirty="0" smtClean="0"/>
                        <a:t> completed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Tawang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-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West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Kameng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260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East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Kameng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507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Papum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 Pare</a:t>
                      </a: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272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Lower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Subansiri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177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Kurung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Kumey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-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Upper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Subansiri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-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West Siang</a:t>
                      </a: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-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East Siang</a:t>
                      </a: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198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Upper Siang</a:t>
                      </a: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-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L.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Dibang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 Valley</a:t>
                      </a: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81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Dibang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 Valley</a:t>
                      </a: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 smtClean="0">
                          <a:latin typeface="+mj-lt"/>
                        </a:rPr>
                        <a:t>28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Lohit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63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Anjaw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370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Changlang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373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Tirap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178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Longding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-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</a:tr>
              <a:tr h="3168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5839" marR="5839" marT="5841" marB="0" anchor="b" horzOverflow="overflow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Blackadder ITC" pitchFamily="82" charset="0"/>
              </a:rPr>
              <a:t>Thank You</a:t>
            </a:r>
            <a:endParaRPr lang="en-US" sz="7200" dirty="0"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Constitution &amp; Composition of State AGCA/SMG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1999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/>
                <a:ea typeface="Calibri"/>
                <a:cs typeface="Times New Roman"/>
              </a:rPr>
              <a:t>State Advisory Group on Community Action (AGCA) notified 4</a:t>
            </a:r>
            <a:r>
              <a:rPr lang="en-US" sz="3600" baseline="30000" dirty="0" smtClean="0">
                <a:latin typeface="Times New Roman"/>
                <a:ea typeface="Calibri"/>
                <a:cs typeface="Times New Roman"/>
              </a:rPr>
              <a:t>th</a:t>
            </a:r>
            <a:r>
              <a:rPr lang="en-US" sz="3600" dirty="0" smtClean="0">
                <a:latin typeface="Times New Roman"/>
                <a:ea typeface="Calibri"/>
                <a:cs typeface="Times New Roman"/>
              </a:rPr>
              <a:t> JULY 2012 </a:t>
            </a:r>
          </a:p>
          <a:p>
            <a:r>
              <a:rPr lang="en-IN" sz="3600" dirty="0" smtClean="0">
                <a:latin typeface="Times New Roman"/>
                <a:ea typeface="Calibri"/>
                <a:cs typeface="Times New Roman"/>
              </a:rPr>
              <a:t>S</a:t>
            </a:r>
            <a:r>
              <a:rPr lang="en-US" sz="3600" dirty="0" err="1" smtClean="0">
                <a:latin typeface="Times New Roman"/>
                <a:ea typeface="Calibri"/>
                <a:cs typeface="Times New Roman"/>
              </a:rPr>
              <a:t>tate</a:t>
            </a:r>
            <a:r>
              <a:rPr lang="en-US" sz="3600" dirty="0" smtClean="0">
                <a:latin typeface="Times New Roman"/>
                <a:ea typeface="Calibri"/>
                <a:cs typeface="Times New Roman"/>
              </a:rPr>
              <a:t> Nodal NGO selected 2012-13 - </a:t>
            </a:r>
            <a:r>
              <a:rPr lang="en-US" sz="3600" dirty="0" err="1" smtClean="0">
                <a:latin typeface="Times New Roman"/>
                <a:ea typeface="Calibri"/>
                <a:cs typeface="Times New Roman"/>
              </a:rPr>
              <a:t>Daying</a:t>
            </a:r>
            <a:r>
              <a:rPr lang="en-US" sz="36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ea typeface="Calibri"/>
                <a:cs typeface="Times New Roman"/>
              </a:rPr>
              <a:t>Ering</a:t>
            </a:r>
            <a:r>
              <a:rPr lang="en-US" sz="3600" dirty="0" smtClean="0">
                <a:latin typeface="Times New Roman"/>
                <a:ea typeface="Calibri"/>
                <a:cs typeface="Times New Roman"/>
              </a:rPr>
              <a:t> Foundation from </a:t>
            </a:r>
            <a:r>
              <a:rPr lang="en-US" sz="3600" dirty="0" err="1" smtClean="0">
                <a:latin typeface="Times New Roman"/>
                <a:ea typeface="Calibri"/>
                <a:cs typeface="Times New Roman"/>
              </a:rPr>
              <a:t>Pasighat</a:t>
            </a:r>
            <a:r>
              <a:rPr lang="en-US" sz="3600" dirty="0" smtClean="0">
                <a:latin typeface="Times New Roman"/>
                <a:ea typeface="Calibri"/>
                <a:cs typeface="Times New Roman"/>
              </a:rPr>
              <a:t> with support from </a:t>
            </a:r>
            <a:r>
              <a:rPr lang="en-US" sz="3600" dirty="0" err="1" smtClean="0">
                <a:latin typeface="Times New Roman"/>
                <a:ea typeface="Calibri"/>
                <a:cs typeface="Times New Roman"/>
              </a:rPr>
              <a:t>Karuna</a:t>
            </a:r>
            <a:r>
              <a:rPr lang="en-US" sz="3600" dirty="0" smtClean="0">
                <a:latin typeface="Times New Roman"/>
                <a:ea typeface="Calibri"/>
                <a:cs typeface="Times New Roman"/>
              </a:rPr>
              <a:t> Trust, </a:t>
            </a:r>
            <a:r>
              <a:rPr lang="en-US" sz="3600" dirty="0" err="1" smtClean="0">
                <a:latin typeface="Times New Roman"/>
                <a:ea typeface="Calibri"/>
                <a:cs typeface="Times New Roman"/>
              </a:rPr>
              <a:t>Naharlagun</a:t>
            </a:r>
            <a:r>
              <a:rPr lang="en-US" sz="3600" dirty="0" smtClean="0">
                <a:latin typeface="Times New Roman"/>
                <a:ea typeface="Calibri"/>
                <a:cs typeface="Times New Roman"/>
              </a:rPr>
              <a:t>. </a:t>
            </a:r>
          </a:p>
          <a:p>
            <a:r>
              <a:rPr lang="en-US" sz="3600" dirty="0" smtClean="0">
                <a:latin typeface="Times New Roman"/>
                <a:ea typeface="Calibri"/>
                <a:cs typeface="Times New Roman"/>
              </a:rPr>
              <a:t>3 pilot blocks were selected.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Frequency of the state AGCA/SMG meetings during FY 2016-17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276600"/>
            <a:ext cx="8229600" cy="83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One meeting held in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Scale of the implementation of CAH-districts, blocks, </a:t>
            </a:r>
            <a:r>
              <a:rPr lang="en-US" dirty="0" err="1" smtClean="0"/>
              <a:t>panchayats</a:t>
            </a:r>
            <a:r>
              <a:rPr lang="en-US" dirty="0" smtClean="0"/>
              <a:t>, VHSNCs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Autofit/>
          </a:bodyPr>
          <a:lstStyle/>
          <a:p>
            <a:r>
              <a:rPr lang="en-IN" sz="2000" b="1" dirty="0" smtClean="0"/>
              <a:t>District identified -EAST SIANG</a:t>
            </a:r>
            <a:r>
              <a:rPr lang="en-IN" sz="2000" dirty="0" smtClean="0"/>
              <a:t> </a:t>
            </a:r>
          </a:p>
          <a:p>
            <a:r>
              <a:rPr lang="en-IN" sz="2000" dirty="0" smtClean="0"/>
              <a:t>3 blocks - 3 PHC / CHCs in each of the block</a:t>
            </a:r>
          </a:p>
          <a:p>
            <a:r>
              <a:rPr lang="en-IN" sz="2000" dirty="0" smtClean="0"/>
              <a:t>9 PHCs/ CHCs selected, 5 villages/facility - 45 villages covered</a:t>
            </a:r>
          </a:p>
          <a:p>
            <a:pPr algn="just"/>
            <a:r>
              <a:rPr lang="en-IN" sz="2000" dirty="0" smtClean="0"/>
              <a:t>49 VHSNC were oriented (128 members). </a:t>
            </a:r>
          </a:p>
          <a:p>
            <a:pPr algn="just"/>
            <a:r>
              <a:rPr lang="en-US" sz="2000" dirty="0" err="1" smtClean="0"/>
              <a:t>kebang</a:t>
            </a:r>
            <a:r>
              <a:rPr lang="en-US" sz="2000" dirty="0" smtClean="0"/>
              <a:t> (Local </a:t>
            </a:r>
            <a:r>
              <a:rPr lang="en-US" sz="2000" dirty="0" err="1" smtClean="0"/>
              <a:t>panchayat</a:t>
            </a:r>
            <a:r>
              <a:rPr lang="en-US" sz="2000" dirty="0" smtClean="0"/>
              <a:t>) headed by the chief of the village(GB).</a:t>
            </a:r>
          </a:p>
          <a:p>
            <a:pPr algn="just"/>
            <a:r>
              <a:rPr lang="en-US" sz="2000" dirty="0" smtClean="0"/>
              <a:t>VHNSC oriented through the </a:t>
            </a:r>
            <a:r>
              <a:rPr lang="en-US" sz="2000" dirty="0" err="1" smtClean="0"/>
              <a:t>Kebang</a:t>
            </a:r>
            <a:r>
              <a:rPr lang="en-US" sz="2000" dirty="0" smtClean="0"/>
              <a:t> chief </a:t>
            </a:r>
          </a:p>
          <a:p>
            <a:pPr algn="just"/>
            <a:r>
              <a:rPr lang="en-US" sz="2000" dirty="0" smtClean="0"/>
              <a:t>The NGO block facilitator discuss with village chief and fixes the date for sensitization. </a:t>
            </a:r>
          </a:p>
          <a:p>
            <a:pPr algn="just"/>
            <a:r>
              <a:rPr lang="en-US" sz="2000" dirty="0" smtClean="0"/>
              <a:t>At the block level, the findings were discussed with the head of KEBANGs and PHC/CHC level committees. </a:t>
            </a:r>
          </a:p>
          <a:p>
            <a:pPr algn="just"/>
            <a:r>
              <a:rPr lang="en-US" sz="2000" dirty="0" smtClean="0"/>
              <a:t>Messages delivered about the community monitoring were also done through KEBANG only.  </a:t>
            </a:r>
          </a:p>
          <a:p>
            <a:pPr algn="just"/>
            <a:r>
              <a:rPr lang="en-IN" sz="2000" dirty="0" smtClean="0"/>
              <a:t>Community Monitoring Exercises &amp; Collation of information were done for all the blocks after sensitisation of </a:t>
            </a:r>
            <a:r>
              <a:rPr lang="en-IN" sz="2000" dirty="0" err="1" smtClean="0"/>
              <a:t>VHSNCs</a:t>
            </a:r>
            <a:r>
              <a:rPr lang="en-IN" sz="2000" dirty="0" smtClean="0"/>
              <a:t>. 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Institutional mechanism for implementation of the CAH (detailed in next slide)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Approach to key processes under CAH: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67200"/>
            <a:ext cx="8229600" cy="3078163"/>
          </a:xfrm>
        </p:spPr>
        <p:txBody>
          <a:bodyPr/>
          <a:lstStyle/>
          <a:p>
            <a:pPr lvl="1"/>
            <a:r>
              <a:rPr lang="en-US" sz="2400" dirty="0" smtClean="0"/>
              <a:t>-</a:t>
            </a:r>
            <a:endParaRPr lang="en-US" sz="2000" dirty="0" smtClean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1336041"/>
          <a:ext cx="76962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Awareness generation on entitlements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Done through meetings and through local </a:t>
                      </a:r>
                      <a:r>
                        <a:rPr lang="en-US" sz="1800" dirty="0" err="1" smtClean="0"/>
                        <a:t>kebang</a:t>
                      </a:r>
                      <a:r>
                        <a:rPr lang="en-US" sz="1800" dirty="0" smtClean="0"/>
                        <a:t> .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Strengthening of VHSNCs  including availability of untied fund, training and  regular mentoring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1.VHSNC members training on going at district/block level.</a:t>
                      </a:r>
                    </a:p>
                    <a:p>
                      <a:r>
                        <a:rPr lang="en-US" sz="2000" dirty="0" smtClean="0"/>
                        <a:t>2. VHSNC monthly meeting</a:t>
                      </a:r>
                    </a:p>
                    <a:p>
                      <a:r>
                        <a:rPr lang="en-US" sz="2000" dirty="0" smtClean="0"/>
                        <a:t>3. Untied</a:t>
                      </a:r>
                      <a:r>
                        <a:rPr lang="en-US" sz="2000" baseline="0" dirty="0" smtClean="0"/>
                        <a:t> fund (as per </a:t>
                      </a:r>
                      <a:r>
                        <a:rPr lang="en-US" sz="2000" baseline="0" dirty="0" err="1" smtClean="0"/>
                        <a:t>utilisation</a:t>
                      </a:r>
                      <a:r>
                        <a:rPr lang="en-US" sz="2000" baseline="0" dirty="0" smtClean="0"/>
                        <a:t>)</a:t>
                      </a:r>
                    </a:p>
                    <a:p>
                      <a:r>
                        <a:rPr lang="en-US" sz="2000" baseline="0" dirty="0" smtClean="0"/>
                        <a:t>4. Monitoring carried out by BCMs</a:t>
                      </a:r>
                      <a:endParaRPr lang="en-US" sz="2000" dirty="0"/>
                    </a:p>
                  </a:txBody>
                  <a:tcPr/>
                </a:tc>
              </a:tr>
              <a:tr h="67563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Strengthening of </a:t>
                      </a:r>
                      <a:r>
                        <a:rPr lang="en-US" sz="2000" dirty="0" err="1" smtClean="0"/>
                        <a:t>Rogi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Kalyan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Samiti</a:t>
                      </a:r>
                      <a:r>
                        <a:rPr lang="en-US" sz="2000" dirty="0" smtClean="0"/>
                        <a:t>, Planning and Monitoring Committees or equivalent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members</a:t>
                      </a:r>
                      <a:r>
                        <a:rPr lang="en-US" sz="2000" baseline="0" dirty="0" smtClean="0"/>
                        <a:t> each from RKS committee training along with the VHSNC members</a:t>
                      </a:r>
                      <a:endParaRPr lang="en-US" sz="2000" dirty="0"/>
                    </a:p>
                  </a:txBody>
                  <a:tcPr/>
                </a:tc>
              </a:tr>
              <a:tr h="12699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Jan </a:t>
                      </a:r>
                      <a:r>
                        <a:rPr lang="en-US" sz="1800" dirty="0" err="1" smtClean="0"/>
                        <a:t>samwad</a:t>
                      </a:r>
                      <a:r>
                        <a:rPr lang="en-US" sz="1800" dirty="0" smtClean="0"/>
                        <a:t> and follow up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3 public hearings were conducted in the presence of  government, NGO and in front of the </a:t>
                      </a:r>
                      <a:r>
                        <a:rPr lang="en-IN" sz="1800" dirty="0" err="1" smtClean="0"/>
                        <a:t>Kebangs</a:t>
                      </a:r>
                      <a:r>
                        <a:rPr lang="en-IN" sz="1800" dirty="0" smtClean="0"/>
                        <a:t> , community about the findings and actions were made to mitigate the gap 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700" dirty="0" smtClean="0"/>
              <a:t>Institutional mechanism for implementation of the CAH 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67200"/>
            <a:ext cx="8229600" cy="3078163"/>
          </a:xfrm>
        </p:spPr>
        <p:txBody>
          <a:bodyPr/>
          <a:lstStyle/>
          <a:p>
            <a:pPr lvl="1"/>
            <a:r>
              <a:rPr lang="en-US" sz="2400" dirty="0" smtClean="0"/>
              <a:t>-</a:t>
            </a:r>
            <a:endParaRPr lang="en-US" sz="2000" dirty="0" smtClean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609601"/>
          <a:ext cx="8153400" cy="617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6275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Mechanisms to address the gaps identified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Done through meetings and through local </a:t>
                      </a:r>
                      <a:r>
                        <a:rPr lang="en-US" sz="1800" dirty="0" err="1" smtClean="0"/>
                        <a:t>kebang</a:t>
                      </a:r>
                      <a:r>
                        <a:rPr lang="en-US" sz="1800" dirty="0" smtClean="0"/>
                        <a:t> style.</a:t>
                      </a:r>
                      <a:endParaRPr lang="en-US" sz="1800" dirty="0"/>
                    </a:p>
                  </a:txBody>
                  <a:tcPr/>
                </a:tc>
              </a:tr>
              <a:tr h="986117">
                <a:tc>
                  <a:txBody>
                    <a:bodyPr/>
                    <a:lstStyle/>
                    <a:p>
                      <a:pPr marL="342900" lvl="1" indent="-342900">
                        <a:buFont typeface="Arial" pitchFamily="34" charset="0"/>
                        <a:buNone/>
                      </a:pPr>
                      <a:r>
                        <a:rPr lang="en-US" sz="1800" dirty="0" smtClean="0"/>
                        <a:t>Grievance </a:t>
                      </a:r>
                      <a:r>
                        <a:rPr lang="en-US" sz="1800" dirty="0" err="1" smtClean="0"/>
                        <a:t>redressal</a:t>
                      </a:r>
                      <a:r>
                        <a:rPr lang="en-US" sz="1800" dirty="0" smtClean="0"/>
                        <a:t>  mechanisms in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District</a:t>
                      </a:r>
                      <a:r>
                        <a:rPr lang="en-US" sz="2000" baseline="0" dirty="0" smtClean="0"/>
                        <a:t> level- DANO,DCM, RKS committee re notified as RKS cum Grievance </a:t>
                      </a:r>
                      <a:r>
                        <a:rPr lang="en-US" sz="2000" baseline="0" dirty="0" err="1" smtClean="0"/>
                        <a:t>redressal</a:t>
                      </a:r>
                      <a:r>
                        <a:rPr lang="en-US" sz="2000" baseline="0" dirty="0" smtClean="0"/>
                        <a:t> committee.</a:t>
                      </a:r>
                      <a:endParaRPr lang="en-US" sz="2000" dirty="0"/>
                    </a:p>
                  </a:txBody>
                  <a:tcPr/>
                </a:tc>
              </a:tr>
              <a:tr h="687294">
                <a:tc>
                  <a:txBody>
                    <a:bodyPr/>
                    <a:lstStyle/>
                    <a:p>
                      <a:pPr marL="342900" lvl="1" indent="-342900">
                        <a:buFont typeface="Arial" pitchFamily="34" charset="0"/>
                        <a:buNone/>
                      </a:pPr>
                      <a:r>
                        <a:rPr lang="en-US" sz="1800" dirty="0" smtClean="0"/>
                        <a:t>Progress under CAH as per approved </a:t>
                      </a:r>
                      <a:r>
                        <a:rPr lang="en-US" sz="1800" dirty="0" err="1" smtClean="0"/>
                        <a:t>RoP</a:t>
                      </a:r>
                      <a:r>
                        <a:rPr lang="en-US" sz="1800" dirty="0" smtClean="0"/>
                        <a:t> FY 2016-17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All the Blocks</a:t>
                      </a:r>
                      <a:r>
                        <a:rPr lang="en-US" sz="2000" baseline="0" dirty="0" smtClean="0"/>
                        <a:t> under East Siang Covered</a:t>
                      </a:r>
                      <a:endParaRPr lang="en-US" sz="2000" dirty="0"/>
                    </a:p>
                  </a:txBody>
                  <a:tcPr/>
                </a:tc>
              </a:tr>
              <a:tr h="567765">
                <a:tc>
                  <a:txBody>
                    <a:bodyPr/>
                    <a:lstStyle/>
                    <a:p>
                      <a:pPr marL="342900" lvl="1" indent="-34290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Resource material produced under CAH such as IEC, films, booklets, manuals etc-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pPr marL="342900" lvl="1" indent="-342900"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Case studies-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-</a:t>
                      </a:r>
                    </a:p>
                  </a:txBody>
                  <a:tcPr/>
                </a:tc>
              </a:tr>
              <a:tr h="567765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/>
                        <a:t>Best practices in community action-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Utilising local body(</a:t>
                      </a:r>
                      <a:r>
                        <a:rPr lang="en-IN" sz="1600" dirty="0" err="1" smtClean="0"/>
                        <a:t>kebang</a:t>
                      </a:r>
                      <a:r>
                        <a:rPr lang="en-IN" sz="1600" dirty="0" smtClean="0"/>
                        <a:t>) for decision and discussion</a:t>
                      </a:r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Status of </a:t>
                      </a:r>
                      <a:r>
                        <a:rPr lang="en-US" sz="1600" smtClean="0"/>
                        <a:t>fund utilization  </a:t>
                      </a:r>
                      <a:r>
                        <a:rPr lang="en-US" sz="1600" dirty="0" smtClean="0"/>
                        <a:t>in FY 2016-17-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Not yet released(State Treasury)</a:t>
                      </a:r>
                    </a:p>
                  </a:txBody>
                  <a:tcPr/>
                </a:tc>
              </a:tr>
              <a:tr h="2002117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Plans for scaling up in FY </a:t>
                      </a:r>
                      <a:r>
                        <a:rPr lang="en-US" sz="1800" b="1" dirty="0" smtClean="0"/>
                        <a:t>2017-18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 smtClean="0"/>
                        <a:t>Expand the CAH in another 2 districts;  </a:t>
                      </a:r>
                      <a:r>
                        <a:rPr lang="en-US" sz="1600" dirty="0" err="1" smtClean="0"/>
                        <a:t>Changlang</a:t>
                      </a:r>
                      <a:r>
                        <a:rPr lang="en-US" sz="1600" dirty="0" smtClean="0"/>
                        <a:t> &amp; West </a:t>
                      </a:r>
                      <a:r>
                        <a:rPr lang="en-US" sz="1600" dirty="0" err="1" smtClean="0"/>
                        <a:t>Kameng</a:t>
                      </a:r>
                      <a:r>
                        <a:rPr lang="en-US" sz="1600" dirty="0" smtClean="0"/>
                        <a:t>. </a:t>
                      </a:r>
                    </a:p>
                    <a:p>
                      <a:pPr>
                        <a:buNone/>
                      </a:pPr>
                      <a:r>
                        <a:rPr lang="en-US" sz="1600" dirty="0" smtClean="0"/>
                        <a:t>Regional level training on Community monitoring.</a:t>
                      </a:r>
                    </a:p>
                    <a:p>
                      <a:pPr>
                        <a:buNone/>
                      </a:pPr>
                      <a:r>
                        <a:rPr lang="en-US" sz="1600" dirty="0" smtClean="0"/>
                        <a:t>Exposure visits on best practice of Community Monitoring for the state as  well as the district program officers.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Institutional mechanism for implementation of the CAH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67200"/>
            <a:ext cx="8229600" cy="3078163"/>
          </a:xfrm>
        </p:spPr>
        <p:txBody>
          <a:bodyPr/>
          <a:lstStyle/>
          <a:p>
            <a:pPr lvl="1"/>
            <a:r>
              <a:rPr lang="en-US" sz="2400" dirty="0" smtClean="0"/>
              <a:t>-</a:t>
            </a:r>
            <a:endParaRPr lang="en-US" sz="2000" dirty="0" smtClean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990600"/>
          <a:ext cx="76962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4724400"/>
              </a:tblGrid>
              <a:tr h="385893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State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DHS-Chairman</a:t>
                      </a:r>
                    </a:p>
                    <a:p>
                      <a:r>
                        <a:rPr lang="en-US" sz="2000" dirty="0" smtClean="0"/>
                        <a:t>Mission Director-VC</a:t>
                      </a:r>
                    </a:p>
                    <a:p>
                      <a:r>
                        <a:rPr lang="en-US" sz="2000" dirty="0" smtClean="0"/>
                        <a:t>St.</a:t>
                      </a:r>
                      <a:r>
                        <a:rPr lang="en-US" sz="2000" baseline="0" dirty="0" smtClean="0"/>
                        <a:t> Nodal Officer- MS</a:t>
                      </a:r>
                    </a:p>
                    <a:p>
                      <a:r>
                        <a:rPr lang="en-US" sz="2000" baseline="0" dirty="0" smtClean="0"/>
                        <a:t>Jt.DHS(FW)other Members</a:t>
                      </a:r>
                    </a:p>
                    <a:p>
                      <a:r>
                        <a:rPr lang="en-US" sz="2000" baseline="0" dirty="0" smtClean="0"/>
                        <a:t>St. Epidemiologist</a:t>
                      </a:r>
                    </a:p>
                    <a:p>
                      <a:r>
                        <a:rPr lang="en-US" sz="2000" baseline="0" dirty="0" smtClean="0"/>
                        <a:t>Consultant WHO</a:t>
                      </a:r>
                    </a:p>
                    <a:p>
                      <a:r>
                        <a:rPr lang="en-US" sz="2000" baseline="0" dirty="0" smtClean="0"/>
                        <a:t>SPO(M&amp;E)</a:t>
                      </a:r>
                    </a:p>
                    <a:p>
                      <a:r>
                        <a:rPr lang="en-US" sz="2000" baseline="0" dirty="0" smtClean="0"/>
                        <a:t>Jt. Dir(RNTCP)</a:t>
                      </a:r>
                    </a:p>
                    <a:p>
                      <a:r>
                        <a:rPr lang="en-US" sz="2000" baseline="0" dirty="0" smtClean="0"/>
                        <a:t>Jt. Dir(NVBDCP)</a:t>
                      </a:r>
                    </a:p>
                    <a:p>
                      <a:r>
                        <a:rPr lang="en-US" sz="2000" baseline="0" dirty="0" smtClean="0"/>
                        <a:t>DMO(East Siang)</a:t>
                      </a:r>
                    </a:p>
                    <a:p>
                      <a:r>
                        <a:rPr lang="en-US" sz="2000" baseline="0" dirty="0" smtClean="0"/>
                        <a:t>Consultant RRC for Arunachal</a:t>
                      </a:r>
                    </a:p>
                    <a:p>
                      <a:r>
                        <a:rPr lang="en-US" sz="2000" baseline="0" dirty="0" smtClean="0"/>
                        <a:t>Dr. </a:t>
                      </a:r>
                      <a:r>
                        <a:rPr lang="en-US" sz="2000" baseline="0" dirty="0" err="1" smtClean="0"/>
                        <a:t>Otem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Moyong</a:t>
                      </a:r>
                      <a:r>
                        <a:rPr lang="en-US" sz="2000" baseline="0" dirty="0" smtClean="0"/>
                        <a:t>(Asst. Professor-RGU)</a:t>
                      </a:r>
                    </a:p>
                    <a:p>
                      <a:r>
                        <a:rPr lang="en-US" sz="2000" baseline="0" dirty="0" smtClean="0"/>
                        <a:t>Dr </a:t>
                      </a:r>
                      <a:r>
                        <a:rPr lang="en-US" sz="2000" baseline="0" dirty="0" err="1" smtClean="0"/>
                        <a:t>Egul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Padung-Daying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Ering</a:t>
                      </a:r>
                      <a:r>
                        <a:rPr lang="en-US" sz="2000" baseline="0" dirty="0" smtClean="0"/>
                        <a:t> Foundation</a:t>
                      </a:r>
                    </a:p>
                    <a:p>
                      <a:r>
                        <a:rPr lang="en-US" sz="2000" baseline="0" dirty="0" smtClean="0"/>
                        <a:t>Dr </a:t>
                      </a:r>
                      <a:r>
                        <a:rPr lang="en-US" sz="2000" baseline="0" dirty="0" err="1" smtClean="0"/>
                        <a:t>Tage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Kanno</a:t>
                      </a:r>
                      <a:r>
                        <a:rPr lang="en-US" sz="2000" baseline="0" dirty="0" smtClean="0"/>
                        <a:t>, Future Generation(NGO)</a:t>
                      </a:r>
                    </a:p>
                    <a:p>
                      <a:r>
                        <a:rPr lang="en-US" sz="2000" baseline="0" dirty="0" err="1" smtClean="0"/>
                        <a:t>Anup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Sarmah</a:t>
                      </a:r>
                      <a:r>
                        <a:rPr lang="en-US" sz="2000" baseline="0" dirty="0" smtClean="0"/>
                        <a:t>(</a:t>
                      </a:r>
                      <a:r>
                        <a:rPr lang="en-US" sz="2000" baseline="0" dirty="0" err="1" smtClean="0"/>
                        <a:t>Karuna</a:t>
                      </a:r>
                      <a:r>
                        <a:rPr lang="en-US" sz="2000" baseline="0" dirty="0" smtClean="0"/>
                        <a:t> Trust- NGO)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Institutional mechanism for implementation of the CAH 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762001"/>
          <a:ext cx="7696200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5029200"/>
              </a:tblGrid>
              <a:tr h="3047999"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 smtClean="0"/>
                        <a:t>District level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DC- Chairman</a:t>
                      </a:r>
                    </a:p>
                    <a:p>
                      <a:r>
                        <a:rPr lang="en-US" sz="1600" dirty="0" smtClean="0"/>
                        <a:t>DMO-</a:t>
                      </a:r>
                      <a:r>
                        <a:rPr lang="en-US" sz="1600" dirty="0" err="1" smtClean="0"/>
                        <a:t>V.Chairman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DRCHO- Member</a:t>
                      </a:r>
                      <a:r>
                        <a:rPr lang="en-US" sz="1600" baseline="0" dirty="0" smtClean="0"/>
                        <a:t> Secretary</a:t>
                      </a:r>
                    </a:p>
                    <a:p>
                      <a:r>
                        <a:rPr lang="en-US" sz="1600" baseline="0" dirty="0" smtClean="0"/>
                        <a:t>ZPM-Chair Person</a:t>
                      </a:r>
                    </a:p>
                    <a:p>
                      <a:r>
                        <a:rPr lang="en-US" sz="1600" baseline="0" dirty="0" smtClean="0"/>
                        <a:t>Jt.DHS (T&amp;R) </a:t>
                      </a:r>
                      <a:r>
                        <a:rPr lang="en-US" sz="1600" baseline="0" dirty="0" err="1" smtClean="0"/>
                        <a:t>Pasighat</a:t>
                      </a:r>
                      <a:r>
                        <a:rPr lang="en-US" sz="1600" baseline="0" dirty="0" smtClean="0"/>
                        <a:t>- member</a:t>
                      </a:r>
                    </a:p>
                    <a:p>
                      <a:r>
                        <a:rPr lang="en-US" sz="1600" baseline="0" dirty="0" smtClean="0"/>
                        <a:t>DDSE, </a:t>
                      </a:r>
                      <a:r>
                        <a:rPr lang="en-US" sz="1600" baseline="0" dirty="0" err="1" smtClean="0"/>
                        <a:t>Pasighat</a:t>
                      </a:r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Dy. Director(ICDS)</a:t>
                      </a:r>
                    </a:p>
                    <a:p>
                      <a:r>
                        <a:rPr lang="en-US" sz="1600" baseline="0" dirty="0" smtClean="0"/>
                        <a:t>DPM(</a:t>
                      </a:r>
                      <a:r>
                        <a:rPr lang="en-US" sz="1600" baseline="0" dirty="0" err="1" smtClean="0"/>
                        <a:t>Pasighat</a:t>
                      </a:r>
                      <a:r>
                        <a:rPr lang="en-US" sz="1600" baseline="0" dirty="0" smtClean="0"/>
                        <a:t>)</a:t>
                      </a:r>
                    </a:p>
                    <a:p>
                      <a:r>
                        <a:rPr lang="en-US" sz="1600" baseline="0" dirty="0" smtClean="0"/>
                        <a:t>DCM, </a:t>
                      </a:r>
                      <a:r>
                        <a:rPr lang="en-US" sz="1600" baseline="0" dirty="0" err="1" smtClean="0"/>
                        <a:t>Pasighat</a:t>
                      </a:r>
                      <a:r>
                        <a:rPr lang="en-US" sz="1600" baseline="0" dirty="0" smtClean="0"/>
                        <a:t>)</a:t>
                      </a:r>
                    </a:p>
                    <a:p>
                      <a:r>
                        <a:rPr lang="en-US" sz="1600" baseline="0" dirty="0" smtClean="0"/>
                        <a:t>Nodal NGO(</a:t>
                      </a:r>
                      <a:r>
                        <a:rPr lang="en-US" sz="1600" baseline="0" dirty="0" err="1" smtClean="0"/>
                        <a:t>Daying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ering</a:t>
                      </a:r>
                      <a:r>
                        <a:rPr lang="en-US" sz="1600" baseline="0" dirty="0" smtClean="0"/>
                        <a:t> Foundation, </a:t>
                      </a:r>
                      <a:r>
                        <a:rPr lang="en-US" sz="1600" baseline="0" dirty="0" err="1" smtClean="0"/>
                        <a:t>Pasighat</a:t>
                      </a:r>
                      <a:r>
                        <a:rPr lang="en-US" sz="1600" baseline="0" dirty="0" smtClean="0"/>
                        <a:t>)</a:t>
                      </a:r>
                    </a:p>
                    <a:p>
                      <a:r>
                        <a:rPr lang="en-US" sz="1600" baseline="0" dirty="0" smtClean="0"/>
                        <a:t>VHAI</a:t>
                      </a:r>
                    </a:p>
                    <a:p>
                      <a:r>
                        <a:rPr lang="en-US" sz="1600" baseline="0" dirty="0" err="1" smtClean="0"/>
                        <a:t>Mrs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Iyne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Taloh</a:t>
                      </a:r>
                      <a:r>
                        <a:rPr lang="en-US" sz="1600" baseline="0" dirty="0" smtClean="0"/>
                        <a:t>(Women Representative)</a:t>
                      </a:r>
                    </a:p>
                    <a:p>
                      <a:r>
                        <a:rPr lang="en-US" sz="1600" baseline="0" dirty="0" smtClean="0"/>
                        <a:t>Mrs. </a:t>
                      </a:r>
                      <a:r>
                        <a:rPr lang="en-US" sz="1600" baseline="0" dirty="0" err="1" smtClean="0"/>
                        <a:t>Nano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Jamoh</a:t>
                      </a:r>
                      <a:r>
                        <a:rPr lang="en-US" sz="1600" baseline="0" dirty="0" smtClean="0"/>
                        <a:t>(Women Representative)</a:t>
                      </a:r>
                    </a:p>
                  </a:txBody>
                  <a:tcPr/>
                </a:tc>
              </a:tr>
              <a:tr h="354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Block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Moi</a:t>
                      </a:r>
                      <a:r>
                        <a:rPr lang="en-US" sz="1800" dirty="0" smtClean="0"/>
                        <a:t>/c, Block</a:t>
                      </a:r>
                      <a:r>
                        <a:rPr lang="en-US" sz="1800" baseline="0" dirty="0" smtClean="0"/>
                        <a:t> Community </a:t>
                      </a:r>
                      <a:r>
                        <a:rPr lang="en-US" sz="1800" baseline="0" dirty="0" err="1" smtClean="0"/>
                        <a:t>Mobilizer</a:t>
                      </a:r>
                      <a:r>
                        <a:rPr lang="en-US" sz="1800" baseline="0" dirty="0" smtClean="0"/>
                        <a:t>, AF</a:t>
                      </a:r>
                      <a:endParaRPr lang="en-US" sz="1800" dirty="0"/>
                    </a:p>
                  </a:txBody>
                  <a:tcPr/>
                </a:tc>
              </a:tr>
              <a:tr h="354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Sector level/</a:t>
                      </a:r>
                      <a:r>
                        <a:rPr lang="en-US" sz="1800" dirty="0" err="1" smtClean="0"/>
                        <a:t>panchayat</a:t>
                      </a:r>
                      <a:r>
                        <a:rPr lang="en-US" sz="1800" dirty="0" smtClean="0"/>
                        <a:t>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VHSNC members/PRIs in VHSNC meeting &amp; other meetings on CM.</a:t>
                      </a:r>
                      <a:endParaRPr lang="en-US" sz="1800" dirty="0"/>
                    </a:p>
                  </a:txBody>
                  <a:tcPr/>
                </a:tc>
              </a:tr>
              <a:tr h="354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Village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ASHA , AWW</a:t>
                      </a:r>
                    </a:p>
                  </a:txBody>
                  <a:tcPr/>
                </a:tc>
              </a:tr>
              <a:tr h="763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Convergence with stakeholders </a:t>
                      </a:r>
                      <a:r>
                        <a:rPr lang="en-US" sz="1800" dirty="0" err="1" smtClean="0"/>
                        <a:t>esp</a:t>
                      </a:r>
                      <a:r>
                        <a:rPr lang="en-US" sz="1800" dirty="0" smtClean="0"/>
                        <a:t> PRIs, ICDS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During VHND, VHSNC meeting, PRI</a:t>
                      </a:r>
                      <a:r>
                        <a:rPr lang="en-IN" sz="1800" baseline="0" dirty="0" smtClean="0"/>
                        <a:t> members in VHSNC meeting, Teachers involved in </a:t>
                      </a:r>
                      <a:r>
                        <a:rPr lang="en-IN" sz="1800" baseline="0" dirty="0" err="1" smtClean="0"/>
                        <a:t>meeting,Local</a:t>
                      </a:r>
                      <a:r>
                        <a:rPr lang="en-IN" sz="1800" baseline="0" dirty="0" smtClean="0"/>
                        <a:t> women group (ABK women wing), AWW/</a:t>
                      </a:r>
                      <a:r>
                        <a:rPr lang="en-IN" sz="1800" baseline="0" dirty="0" err="1" smtClean="0"/>
                        <a:t>Supervisers</a:t>
                      </a:r>
                      <a:r>
                        <a:rPr lang="en-IN" sz="1800" baseline="0" dirty="0" smtClean="0"/>
                        <a:t> in VHND/VHSNC meeting</a:t>
                      </a:r>
                      <a:endParaRPr lang="en-IN" sz="18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692</Words>
  <Application>Microsoft Office PowerPoint</Application>
  <PresentationFormat>On-screen Show (4:3)</PresentationFormat>
  <Paragraphs>152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Community Action for Health Arunachal Pradesh</vt:lpstr>
      <vt:lpstr> Constitution &amp; Composition of State AGCA/SMG </vt:lpstr>
      <vt:lpstr> Frequency of the state AGCA/SMG meetings during FY 2016-17 </vt:lpstr>
      <vt:lpstr> Scale of the implementation of CAH-districts, blocks, panchayats, VHSNCs </vt:lpstr>
      <vt:lpstr>  Institutional mechanism for implementation of the CAH (detailed in next slide) </vt:lpstr>
      <vt:lpstr> Approach to key processes under CAH: </vt:lpstr>
      <vt:lpstr> Institutional mechanism for implementation of the CAH : </vt:lpstr>
      <vt:lpstr> Institutional mechanism for implementation of the CAH  </vt:lpstr>
      <vt:lpstr> Institutional mechanism for implementation of the CAH : </vt:lpstr>
      <vt:lpstr>VHSNC &amp; RKS member training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and Name of the state</dc:title>
  <dc:creator>Seema</dc:creator>
  <cp:lastModifiedBy>hp</cp:lastModifiedBy>
  <cp:revision>86</cp:revision>
  <dcterms:created xsi:type="dcterms:W3CDTF">2006-08-16T00:00:00Z</dcterms:created>
  <dcterms:modified xsi:type="dcterms:W3CDTF">2017-01-23T17:27:36Z</dcterms:modified>
</cp:coreProperties>
</file>