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79" r:id="rId3"/>
    <p:sldId id="277" r:id="rId4"/>
    <p:sldId id="278" r:id="rId5"/>
    <p:sldId id="281" r:id="rId6"/>
    <p:sldId id="282" r:id="rId7"/>
    <p:sldId id="283" r:id="rId8"/>
    <p:sldId id="284" r:id="rId9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975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CA298-8BCE-4C70-84CF-CEDBD5F9C791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975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2B197-7B09-4289-A34F-D0B5486733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63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762000"/>
            <a:ext cx="7772400" cy="2155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Community Participation in Health Care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Nagaland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43434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Regional Consultation on ‘Community Action For Health’</a:t>
            </a:r>
          </a:p>
          <a:p>
            <a:pPr algn="ctr"/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– 25</a:t>
            </a:r>
            <a:r>
              <a:rPr lang="en-US" baseline="30000" dirty="0" smtClean="0"/>
              <a:t>th</a:t>
            </a:r>
            <a:r>
              <a:rPr lang="en-US" dirty="0" smtClean="0"/>
              <a:t> January 2017,Guwahati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48006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b="1" dirty="0" smtClean="0"/>
              <a:t>Status of VHSNC: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685800"/>
          <a:ext cx="4405815" cy="4101084"/>
        </p:xfrm>
        <a:graphic>
          <a:graphicData uri="http://schemas.openxmlformats.org/drawingml/2006/table">
            <a:tbl>
              <a:tblPr/>
              <a:tblGrid>
                <a:gridCol w="791028"/>
                <a:gridCol w="1812408"/>
                <a:gridCol w="1802379"/>
              </a:tblGrid>
              <a:tr h="3022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No.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District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No. of Villages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Kohima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94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Mokokchung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102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Tuensang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121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4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Phek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104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Mon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110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Wokha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130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Zunheboto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198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Dimapur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216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Peren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106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Kiphire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103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Longleng</a:t>
                      </a:r>
                      <a:endParaRPr lang="en-US" sz="16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1324</a:t>
                      </a:r>
                      <a:endParaRPr lang="en-US" sz="16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7848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As of now, in Nagaland, community monitoring and action for health is done through the VHSNCs.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Approval has been given in the ROP2016-17 for implementation of CAH as per the guidelines in 1 district i.e. </a:t>
            </a:r>
            <a:r>
              <a:rPr lang="en-US" sz="2800" dirty="0" err="1" smtClean="0"/>
              <a:t>Mokokchung</a:t>
            </a:r>
            <a:r>
              <a:rPr lang="en-US" sz="2800" dirty="0" smtClean="0"/>
              <a:t> as pilot. However,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due to time constraints, it is still yet to be initiated.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No State Trainers.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Training of VHSNCs has been approved in the </a:t>
            </a:r>
            <a:r>
              <a:rPr lang="en-US" sz="2800" dirty="0" err="1" smtClean="0"/>
              <a:t>RoP</a:t>
            </a:r>
            <a:r>
              <a:rPr lang="en-US" sz="2800" dirty="0" smtClean="0"/>
              <a:t> 2016-17. </a:t>
            </a:r>
            <a:r>
              <a:rPr lang="en-US" sz="2800" dirty="0" err="1" smtClean="0"/>
              <a:t>ToT</a:t>
            </a:r>
            <a:r>
              <a:rPr lang="en-US" sz="2800" dirty="0" smtClean="0"/>
              <a:t> for District Trainers and block level trainings of VHSNC members will be conducted during Feb-March 2017.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Printing of VHSNC training manuals completed.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63658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sz="2400" b="1" dirty="0" smtClean="0"/>
              <a:t>To promote ownership and community participation, the State has the following structure in place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229600" cy="5140325"/>
          </a:xfrm>
        </p:spPr>
        <p:txBody>
          <a:bodyPr/>
          <a:lstStyle/>
          <a:p>
            <a:pPr marL="660400" indent="-660400" eaLnBrk="1" hangingPunct="1">
              <a:buFont typeface="Wingdings" pitchFamily="2" charset="2"/>
              <a:buAutoNum type="romanLcPeriod"/>
              <a:defRPr/>
            </a:pPr>
            <a:r>
              <a:rPr lang="en-US" sz="2000" b="1" dirty="0" smtClean="0"/>
              <a:t>At village level:</a:t>
            </a:r>
          </a:p>
          <a:p>
            <a:pPr marL="660400" indent="-6604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a.  Village Health Committee</a:t>
            </a:r>
          </a:p>
          <a:p>
            <a:pPr marL="660400" indent="-6604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	b.  Common Health Sub-centre Committee</a:t>
            </a:r>
          </a:p>
          <a:p>
            <a:pPr marL="660400" indent="-66040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60400" indent="-66040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ii.	</a:t>
            </a:r>
            <a:r>
              <a:rPr lang="en-US" sz="2000" b="1" dirty="0" smtClean="0"/>
              <a:t>At CHC/ PHC level</a:t>
            </a:r>
            <a:r>
              <a:rPr lang="en-US" sz="2000" dirty="0" smtClean="0"/>
              <a:t> Health Centre Managing Committee was constituted with representatives of VHCs and Village Councils of all constituent villages and towns falling within the respective CHC/ PHC areas.</a:t>
            </a:r>
          </a:p>
          <a:p>
            <a:pPr marL="660400" indent="-66040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60400" indent="-660400" eaLnBrk="1" hangingPunct="1">
              <a:buFont typeface="Wingdings" pitchFamily="2" charset="2"/>
              <a:buChar char="l"/>
              <a:defRPr/>
            </a:pPr>
            <a:endParaRPr lang="en-US" sz="2000" dirty="0" smtClean="0"/>
          </a:p>
          <a:p>
            <a:pPr marL="660400" indent="-660400" eaLnBrk="1" hangingPunct="1">
              <a:buFont typeface="Wingdings" pitchFamily="2" charset="2"/>
              <a:buChar char="l"/>
              <a:defRPr/>
            </a:pPr>
            <a:endParaRPr lang="en-US" sz="2000" dirty="0" smtClean="0"/>
          </a:p>
          <a:p>
            <a:pPr marL="660400" indent="-660400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60400" indent="-660400" eaLnBrk="1" hangingPunct="1">
              <a:buFont typeface="Wingdings" pitchFamily="2" charset="2"/>
              <a:buChar char="l"/>
              <a:defRPr/>
            </a:pPr>
            <a:endParaRPr lang="en-US" sz="20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Autofit/>
          </a:bodyPr>
          <a:lstStyle/>
          <a:p>
            <a:r>
              <a:rPr lang="en-IN" sz="3200" b="1" dirty="0" smtClean="0"/>
              <a:t>Nagaland Health Project</a:t>
            </a:r>
            <a:br>
              <a:rPr lang="en-IN" sz="3200" b="1" dirty="0" smtClean="0"/>
            </a:br>
            <a:r>
              <a:rPr lang="en-IN" sz="3200" dirty="0" smtClean="0"/>
              <a:t>Introduction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dirty="0" smtClean="0"/>
              <a:t>Nagaland Health Project</a:t>
            </a:r>
            <a:r>
              <a:rPr lang="en-IN" dirty="0" smtClean="0"/>
              <a:t> is</a:t>
            </a:r>
            <a:r>
              <a:rPr lang="lv-LV" dirty="0" smtClean="0"/>
              <a:t> supported by World Bank and implemented by Department of Health and Family Welfare, Government of Nagaland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 Project e</a:t>
            </a:r>
            <a:r>
              <a:rPr lang="lv-LV" dirty="0" smtClean="0"/>
              <a:t>nvision</a:t>
            </a:r>
            <a:r>
              <a:rPr lang="en-IN" dirty="0" smtClean="0"/>
              <a:t>s</a:t>
            </a:r>
            <a:r>
              <a:rPr lang="lv-LV" dirty="0" smtClean="0"/>
              <a:t> to improve the health system servi</a:t>
            </a:r>
            <a:r>
              <a:rPr lang="en-IN" dirty="0" err="1" smtClean="0"/>
              <a:t>ce</a:t>
            </a:r>
            <a:r>
              <a:rPr lang="lv-LV" dirty="0" smtClean="0"/>
              <a:t> delivery by investing in </a:t>
            </a:r>
            <a:r>
              <a:rPr lang="en-IN" dirty="0" smtClean="0"/>
              <a:t>multiple areas. </a:t>
            </a:r>
          </a:p>
          <a:p>
            <a:pPr algn="just"/>
            <a:r>
              <a:rPr lang="en-IN" b="1" dirty="0" smtClean="0"/>
              <a:t>Important objectives:</a:t>
            </a:r>
          </a:p>
          <a:p>
            <a:pPr algn="just">
              <a:buFontTx/>
              <a:buChar char="-"/>
            </a:pPr>
            <a:r>
              <a:rPr lang="en-IN" dirty="0" smtClean="0"/>
              <a:t>S</a:t>
            </a:r>
            <a:r>
              <a:rPr lang="lv-LV" dirty="0" smtClean="0"/>
              <a:t>tengthening the community invo</a:t>
            </a:r>
            <a:r>
              <a:rPr lang="en-US" dirty="0" smtClean="0"/>
              <a:t>l</a:t>
            </a:r>
            <a:r>
              <a:rPr lang="lv-LV" dirty="0" smtClean="0"/>
              <a:t>vement in improving access to health care</a:t>
            </a:r>
            <a:r>
              <a:rPr lang="en-IN" dirty="0" smtClean="0"/>
              <a:t>,Improving health and nutrition outcomes.</a:t>
            </a:r>
          </a:p>
          <a:p>
            <a:pPr algn="just">
              <a:buFontTx/>
              <a:buChar char="-"/>
            </a:pPr>
            <a:r>
              <a:rPr lang="en-IN" dirty="0" smtClean="0"/>
              <a:t>Other areas include: Water sanitation, solar energy, supply chain management, capacity building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Target Indicators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257800"/>
            <a:ext cx="8763000" cy="5715000"/>
          </a:xfrm>
        </p:spPr>
        <p:txBody>
          <a:bodyPr>
            <a:noAutofit/>
          </a:bodyPr>
          <a:lstStyle/>
          <a:p>
            <a:pPr marL="914400" indent="-914400">
              <a:buFont typeface="+mj-lt"/>
              <a:buAutoNum type="arabicPeriod"/>
            </a:pPr>
            <a:endParaRPr lang="en-IN" sz="1800" dirty="0" smtClean="0">
              <a:latin typeface="AR JULIAN" pitchFamily="2" charset="0"/>
            </a:endParaRPr>
          </a:p>
          <a:p>
            <a:pPr marL="914400" indent="-914400">
              <a:buNone/>
            </a:pPr>
            <a:r>
              <a:rPr lang="en-IN" sz="1800" dirty="0" smtClean="0">
                <a:latin typeface="AR BERKLEY" pitchFamily="2" charset="0"/>
              </a:rPr>
              <a:t>	</a:t>
            </a:r>
          </a:p>
          <a:p>
            <a:pPr marL="914400" indent="-914400">
              <a:buFont typeface="+mj-lt"/>
              <a:buAutoNum type="arabicPeriod"/>
            </a:pPr>
            <a:endParaRPr lang="en-IN" sz="1800" dirty="0" smtClean="0">
              <a:latin typeface="AR JULI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8382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At least 3 awareness Campaigns on health, nutrition, sanitation or related issues in the last six months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ASHA should have all of the drugs &amp; equipment from a specific list of basic equipment and this equipment should be functioning and drugs should not be expired.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All monthly VHNDs held with presence of ASHA and AWW </a:t>
            </a:r>
            <a:r>
              <a:rPr lang="en-IN" sz="2000" b="1" dirty="0" smtClean="0">
                <a:latin typeface="+mj-lt"/>
              </a:rPr>
              <a:t>plus</a:t>
            </a:r>
            <a:r>
              <a:rPr lang="en-IN" sz="2000" dirty="0" smtClean="0">
                <a:latin typeface="+mj-lt"/>
              </a:rPr>
              <a:t> growth monitoring happens (composite)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Those children born in the village last six months have their birth registered. </a:t>
            </a:r>
          </a:p>
          <a:p>
            <a:pPr marL="800100" lvl="1" indent="-342900"/>
            <a:endParaRPr lang="en-IN" sz="2000" dirty="0" smtClean="0">
              <a:latin typeface="+mj-lt"/>
            </a:endParaRPr>
          </a:p>
          <a:p>
            <a:pPr marL="800100" lvl="1" indent="-342900"/>
            <a:r>
              <a:rPr lang="en-IN" sz="2000" dirty="0" smtClean="0">
                <a:latin typeface="+mj-lt"/>
              </a:rPr>
              <a:t>For those women who gave birth in the village </a:t>
            </a:r>
            <a:r>
              <a:rPr lang="en-IN" sz="2000" dirty="0" smtClean="0">
                <a:solidFill>
                  <a:srgbClr val="FF0000"/>
                </a:solidFill>
                <a:latin typeface="+mj-lt"/>
              </a:rPr>
              <a:t>(home + institutional delivery) </a:t>
            </a:r>
            <a:r>
              <a:rPr lang="en-IN" sz="2000" dirty="0" smtClean="0">
                <a:latin typeface="+mj-lt"/>
              </a:rPr>
              <a:t>in the last six  months: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Had got their pregnancy registered and had received a MCP card when they were pregnant .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Had received at least 3 ANC check ups from any provider when they were pregnant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Have received their JSY benefits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+mj-lt"/>
              </a:rPr>
              <a:t>Those children who were delivered at home in the last six months have been weighed during a visit from the ASHA in the first 24 hours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>
            <a:noAutofit/>
          </a:bodyPr>
          <a:lstStyle/>
          <a:p>
            <a:r>
              <a:rPr lang="en-IN" sz="3200" dirty="0" smtClean="0"/>
              <a:t>Target achieved: Comparison of baseline  and post intervention at pre-pilot villages. </a:t>
            </a:r>
            <a:endParaRPr lang="en-IN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2999"/>
          <a:ext cx="9144000" cy="5885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/>
                <a:gridCol w="1219200"/>
                <a:gridCol w="1676400"/>
              </a:tblGrid>
              <a:tr h="344740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Target Indicators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j-lt"/>
                        </a:rPr>
                        <a:t>Baseline</a:t>
                      </a:r>
                      <a:endParaRPr lang="en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latin typeface="+mj-lt"/>
                        </a:rPr>
                        <a:t>Target</a:t>
                      </a:r>
                      <a:r>
                        <a:rPr lang="en-IN" sz="1600" baseline="0" dirty="0" smtClean="0">
                          <a:latin typeface="+mj-lt"/>
                        </a:rPr>
                        <a:t> achieved</a:t>
                      </a:r>
                      <a:endParaRPr lang="en-IN" sz="1600" dirty="0">
                        <a:latin typeface="+mj-lt"/>
                      </a:endParaRPr>
                    </a:p>
                  </a:txBody>
                  <a:tcPr/>
                </a:tc>
              </a:tr>
              <a:tr h="603294">
                <a:tc>
                  <a:txBody>
                    <a:bodyPr/>
                    <a:lstStyle/>
                    <a:p>
                      <a:r>
                        <a:rPr lang="en-IN" sz="1600" dirty="0" smtClean="0">
                          <a:latin typeface="+mj-lt"/>
                        </a:rPr>
                        <a:t>awareness Campaigns on health, nutrition, sanitation or related issues in the last six months </a:t>
                      </a:r>
                      <a:endParaRPr lang="en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0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100% (3)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  <a:tr h="652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latin typeface="+mj-lt"/>
                        </a:rPr>
                        <a:t>ASHAs have all of the drugs &amp; equipment from a specific list of basic equipment</a:t>
                      </a:r>
                      <a:r>
                        <a:rPr lang="en-IN" sz="1600" baseline="0" dirty="0" smtClean="0">
                          <a:latin typeface="+mj-lt"/>
                        </a:rPr>
                        <a:t> (</a:t>
                      </a:r>
                      <a:r>
                        <a:rPr lang="en-IN" sz="1600" baseline="0" dirty="0" err="1" smtClean="0">
                          <a:latin typeface="+mj-lt"/>
                        </a:rPr>
                        <a:t>Paracetamol</a:t>
                      </a:r>
                      <a:r>
                        <a:rPr lang="en-IN" sz="1600" baseline="0" dirty="0" smtClean="0">
                          <a:latin typeface="+mj-lt"/>
                        </a:rPr>
                        <a:t>. ORS, Condom, Weighing Scale, Thermometer, Blanket)</a:t>
                      </a:r>
                      <a:endParaRPr lang="en-IN" sz="16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3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100% (6)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  <a:tr h="861848">
                <a:tc>
                  <a:txBody>
                    <a:bodyPr/>
                    <a:lstStyle/>
                    <a:p>
                      <a:pPr marL="914400" indent="-914400" algn="l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IN" sz="1600" dirty="0" smtClean="0">
                          <a:latin typeface="+mj-lt"/>
                        </a:rPr>
                        <a:t>monthly VHNDs held with presence of ASHA</a:t>
                      </a:r>
                    </a:p>
                    <a:p>
                      <a:pPr marL="914400" indent="-914400" algn="l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IN" sz="1600" dirty="0" smtClean="0">
                          <a:latin typeface="+mj-lt"/>
                        </a:rPr>
                        <a:t>and AWW </a:t>
                      </a:r>
                      <a:r>
                        <a:rPr lang="en-IN" sz="1600" b="1" dirty="0" smtClean="0">
                          <a:latin typeface="+mj-lt"/>
                        </a:rPr>
                        <a:t>plus</a:t>
                      </a:r>
                      <a:r>
                        <a:rPr lang="en-IN" sz="1600" dirty="0" smtClean="0">
                          <a:latin typeface="+mj-lt"/>
                        </a:rPr>
                        <a:t> growth monitoring happens </a:t>
                      </a:r>
                    </a:p>
                    <a:p>
                      <a:pPr marL="914400" indent="-914400" algn="l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IN" sz="1600" dirty="0" smtClean="0">
                          <a:latin typeface="+mj-lt"/>
                        </a:rPr>
                        <a:t>(composite)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3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108% (12)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  <a:tr h="603294">
                <a:tc>
                  <a:txBody>
                    <a:bodyPr/>
                    <a:lstStyle/>
                    <a:p>
                      <a:pPr marL="914400" indent="-9144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IN" sz="1600" dirty="0" smtClean="0">
                          <a:latin typeface="+mj-lt"/>
                        </a:rPr>
                        <a:t>children born in the village in the last six months</a:t>
                      </a:r>
                    </a:p>
                    <a:p>
                      <a:pPr marL="914400" indent="-9144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IN" sz="1600" dirty="0" smtClean="0">
                          <a:latin typeface="+mj-lt"/>
                        </a:rPr>
                        <a:t>have their birth registered.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1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24%(6/24)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  <a:tr h="603294">
                <a:tc>
                  <a:txBody>
                    <a:bodyPr/>
                    <a:lstStyle/>
                    <a:p>
                      <a:pPr marL="914400" indent="-914400">
                        <a:buFont typeface="+mj-lt"/>
                        <a:buNone/>
                      </a:pPr>
                      <a:r>
                        <a:rPr lang="en-IN" sz="1600" dirty="0" smtClean="0">
                          <a:latin typeface="+mj-lt"/>
                        </a:rPr>
                        <a:t>pregnancy registered and had</a:t>
                      </a:r>
                      <a:r>
                        <a:rPr lang="en-IN" sz="1600" baseline="0" dirty="0" smtClean="0">
                          <a:latin typeface="+mj-lt"/>
                        </a:rPr>
                        <a:t> </a:t>
                      </a:r>
                      <a:r>
                        <a:rPr lang="en-IN" sz="1600" dirty="0" smtClean="0">
                          <a:latin typeface="+mj-lt"/>
                        </a:rPr>
                        <a:t>received an MCP card </a:t>
                      </a:r>
                    </a:p>
                    <a:p>
                      <a:pPr marL="914400" indent="-914400">
                        <a:buFont typeface="+mj-lt"/>
                        <a:buNone/>
                      </a:pPr>
                      <a:r>
                        <a:rPr lang="en-IN" sz="1600" dirty="0" smtClean="0">
                          <a:latin typeface="+mj-lt"/>
                        </a:rPr>
                        <a:t>when they were pregnant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9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97.5% (23/24)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  <a:tr h="6463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latin typeface="+mj-lt"/>
                        </a:rPr>
                        <a:t>received at least 3 ANC check ups from any provider when they were pregnant.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5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58% (14/24)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  <a:tr h="333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latin typeface="+mj-lt"/>
                        </a:rPr>
                        <a:t>Have received their JSY benefits </a:t>
                      </a:r>
                    </a:p>
                    <a:p>
                      <a:endParaRPr lang="en-IN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1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0% (24)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  <a:tr h="8208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>
                          <a:latin typeface="+mj-lt"/>
                        </a:rPr>
                        <a:t>children who were delivered at home in the last six months have been weighed during a visit from the ASHA in the first 24 hours.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0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latin typeface="+mj-lt"/>
                        </a:rPr>
                        <a:t>33.33%(2/6)</a:t>
                      </a:r>
                      <a:endParaRPr lang="en-IN" sz="16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631</Words>
  <Application>Microsoft Office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Community Participation in Health Care  Nagaland</vt:lpstr>
      <vt:lpstr>Status of VHSNC: </vt:lpstr>
      <vt:lpstr>PowerPoint Presentation</vt:lpstr>
      <vt:lpstr>To promote ownership and community participation, the State has the following structure in place</vt:lpstr>
      <vt:lpstr>Nagaland Health Project Introduction</vt:lpstr>
      <vt:lpstr>Target Indicators</vt:lpstr>
      <vt:lpstr>Target achieved: Comparison of baseline  and post intervention at pre-pilot villages.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Participation in Health Care</dc:title>
  <dc:creator/>
  <cp:lastModifiedBy>Jolly</cp:lastModifiedBy>
  <cp:revision>69</cp:revision>
  <dcterms:created xsi:type="dcterms:W3CDTF">2006-08-16T00:00:00Z</dcterms:created>
  <dcterms:modified xsi:type="dcterms:W3CDTF">2017-07-18T06:16:45Z</dcterms:modified>
</cp:coreProperties>
</file>