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88" r:id="rId3"/>
    <p:sldId id="289" r:id="rId4"/>
    <p:sldId id="290" r:id="rId5"/>
    <p:sldId id="291" r:id="rId6"/>
    <p:sldId id="292" r:id="rId7"/>
    <p:sldId id="298" r:id="rId8"/>
    <p:sldId id="294" r:id="rId9"/>
    <p:sldId id="299" r:id="rId10"/>
    <p:sldId id="300" r:id="rId11"/>
    <p:sldId id="301" r:id="rId12"/>
    <p:sldId id="302" r:id="rId13"/>
    <p:sldId id="303" r:id="rId14"/>
    <p:sldId id="304" r:id="rId15"/>
    <p:sldId id="295" r:id="rId16"/>
    <p:sldId id="296" r:id="rId17"/>
    <p:sldId id="297" r:id="rId18"/>
    <p:sldId id="305" r:id="rId19"/>
    <p:sldId id="307" r:id="rId20"/>
    <p:sldId id="306" r:id="rId21"/>
    <p:sldId id="308" r:id="rId22"/>
    <p:sldId id="309" r:id="rId23"/>
    <p:sldId id="310" r:id="rId24"/>
    <p:sldId id="31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FF"/>
    <a:srgbClr val="99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Seema\1%20Engagement%20with%20states\Assam\Assam%20documents%202014,%202015\Post%20CRM\CAH\Assam_BL\Received%20from%20Tapan\260916\VHSNC\VHSC-Zone%20data.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D:\Seema\1%20Engagement%20with%20states\Assam\Assam%20documents%202014,%202015\Post%20CRM\CAH\Assam_BL\Received%20from%20Tapan\260916\VHSNC\VHSC-Zone%20data.xls"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D:\Seema\1%20Engagement%20with%20states\Assam\Assam%20documents%202014,%202015\Post%20CRM\CAH\Assam_BL\Received%20from%20Tapan\260916\VHSC-Zone%20dat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a:solidFill>
                  <a:schemeClr val="bg1"/>
                </a:solidFill>
              </a:defRPr>
            </a:pPr>
            <a:r>
              <a:rPr lang="en-US" dirty="0">
                <a:solidFill>
                  <a:schemeClr val="bg1"/>
                </a:solidFill>
              </a:rPr>
              <a:t>Participation</a:t>
            </a:r>
            <a:r>
              <a:rPr lang="en-US" baseline="0" dirty="0">
                <a:solidFill>
                  <a:schemeClr val="bg1"/>
                </a:solidFill>
              </a:rPr>
              <a:t> in the VHSNC meetings</a:t>
            </a:r>
            <a:endParaRPr lang="en-US" dirty="0">
              <a:solidFill>
                <a:schemeClr val="bg1"/>
              </a:solidFill>
            </a:endParaRPr>
          </a:p>
        </c:rich>
      </c:tx>
      <c:layout>
        <c:manualLayout>
          <c:xMode val="edge"/>
          <c:yMode val="edge"/>
          <c:x val="0.287293170960158"/>
          <c:y val="0"/>
        </c:manualLayout>
      </c:layout>
      <c:spPr>
        <a:solidFill>
          <a:srgbClr val="92D050"/>
        </a:solidFill>
      </c:spPr>
    </c:title>
    <c:plotArea>
      <c:layout>
        <c:manualLayout>
          <c:layoutTarget val="inner"/>
          <c:xMode val="edge"/>
          <c:yMode val="edge"/>
          <c:x val="6.0509118487416566E-2"/>
          <c:y val="0.17103328567525641"/>
          <c:w val="0.9235921671347509"/>
          <c:h val="0.49037071934090948"/>
        </c:manualLayout>
      </c:layout>
      <c:barChart>
        <c:barDir val="col"/>
        <c:grouping val="clustered"/>
        <c:ser>
          <c:idx val="0"/>
          <c:order val="0"/>
          <c:tx>
            <c:strRef>
              <c:f>'Zone wise-VHSNC meetings'!$G$135</c:f>
              <c:strCache>
                <c:ptCount val="1"/>
                <c:pt idx="0">
                  <c:v>Ward Member</c:v>
                </c:pt>
              </c:strCache>
            </c:strRef>
          </c:tx>
          <c:spPr>
            <a:solidFill>
              <a:srgbClr val="28C06D"/>
            </a:solidFill>
          </c:spPr>
          <c:cat>
            <c:strRef>
              <c:f>'Zone wise-VHSNC meetings'!$H$134:$M$134</c:f>
              <c:strCache>
                <c:ptCount val="6"/>
                <c:pt idx="0">
                  <c:v>Male </c:v>
                </c:pt>
                <c:pt idx="1">
                  <c:v>Female </c:v>
                </c:pt>
                <c:pt idx="2">
                  <c:v>PRI </c:v>
                </c:pt>
                <c:pt idx="3">
                  <c:v>ANM</c:v>
                </c:pt>
                <c:pt idx="4">
                  <c:v>AWW</c:v>
                </c:pt>
                <c:pt idx="5">
                  <c:v>Self</c:v>
                </c:pt>
              </c:strCache>
            </c:strRef>
          </c:cat>
          <c:val>
            <c:numRef>
              <c:f>'Zone wise-VHSNC meetings'!$H$135:$M$135</c:f>
              <c:numCache>
                <c:formatCode>0%</c:formatCode>
                <c:ptCount val="6"/>
                <c:pt idx="0">
                  <c:v>0.36187399030695089</c:v>
                </c:pt>
                <c:pt idx="1">
                  <c:v>0.48101777059773831</c:v>
                </c:pt>
                <c:pt idx="2">
                  <c:v>0.73546042003231016</c:v>
                </c:pt>
                <c:pt idx="3">
                  <c:v>0.8283521809369887</c:v>
                </c:pt>
                <c:pt idx="4">
                  <c:v>0.84733441033925683</c:v>
                </c:pt>
                <c:pt idx="5">
                  <c:v>0.73222940226171873</c:v>
                </c:pt>
              </c:numCache>
            </c:numRef>
          </c:val>
        </c:ser>
        <c:ser>
          <c:idx val="1"/>
          <c:order val="1"/>
          <c:tx>
            <c:strRef>
              <c:f>'Zone wise-VHSNC meetings'!$G$136</c:f>
              <c:strCache>
                <c:ptCount val="1"/>
                <c:pt idx="0">
                  <c:v>AWW</c:v>
                </c:pt>
              </c:strCache>
            </c:strRef>
          </c:tx>
          <c:spPr>
            <a:solidFill>
              <a:srgbClr val="FF00FF"/>
            </a:solidFill>
          </c:spPr>
          <c:dLbls>
            <c:txPr>
              <a:bodyPr/>
              <a:lstStyle/>
              <a:p>
                <a:pPr>
                  <a:defRPr lang="en-US"/>
                </a:pPr>
                <a:endParaRPr lang="en-US"/>
              </a:p>
            </c:txPr>
            <c:showVal val="1"/>
          </c:dLbls>
          <c:cat>
            <c:strRef>
              <c:f>'Zone wise-VHSNC meetings'!$H$134:$M$134</c:f>
              <c:strCache>
                <c:ptCount val="6"/>
                <c:pt idx="0">
                  <c:v>Male </c:v>
                </c:pt>
                <c:pt idx="1">
                  <c:v>Female </c:v>
                </c:pt>
                <c:pt idx="2">
                  <c:v>PRI </c:v>
                </c:pt>
                <c:pt idx="3">
                  <c:v>ANM</c:v>
                </c:pt>
                <c:pt idx="4">
                  <c:v>AWW</c:v>
                </c:pt>
                <c:pt idx="5">
                  <c:v>Self</c:v>
                </c:pt>
              </c:strCache>
            </c:strRef>
          </c:cat>
          <c:val>
            <c:numRef>
              <c:f>'Zone wise-VHSNC meetings'!$H$136:$M$136</c:f>
              <c:numCache>
                <c:formatCode>0%</c:formatCode>
                <c:ptCount val="6"/>
                <c:pt idx="0">
                  <c:v>0.34451460142068163</c:v>
                </c:pt>
                <c:pt idx="1">
                  <c:v>0.50513022888713077</c:v>
                </c:pt>
                <c:pt idx="2">
                  <c:v>0.62707182320442933</c:v>
                </c:pt>
                <c:pt idx="3">
                  <c:v>0.86069455406472606</c:v>
                </c:pt>
                <c:pt idx="4">
                  <c:v>1</c:v>
                </c:pt>
                <c:pt idx="5">
                  <c:v>0.84372533543804884</c:v>
                </c:pt>
              </c:numCache>
            </c:numRef>
          </c:val>
        </c:ser>
        <c:ser>
          <c:idx val="2"/>
          <c:order val="2"/>
          <c:tx>
            <c:strRef>
              <c:f>'Zone wise-VHSNC meetings'!$G$137</c:f>
              <c:strCache>
                <c:ptCount val="1"/>
                <c:pt idx="0">
                  <c:v>ASHA</c:v>
                </c:pt>
              </c:strCache>
            </c:strRef>
          </c:tx>
          <c:cat>
            <c:strRef>
              <c:f>'Zone wise-VHSNC meetings'!$H$134:$M$134</c:f>
              <c:strCache>
                <c:ptCount val="6"/>
                <c:pt idx="0">
                  <c:v>Male </c:v>
                </c:pt>
                <c:pt idx="1">
                  <c:v>Female </c:v>
                </c:pt>
                <c:pt idx="2">
                  <c:v>PRI </c:v>
                </c:pt>
                <c:pt idx="3">
                  <c:v>ANM</c:v>
                </c:pt>
                <c:pt idx="4">
                  <c:v>AWW</c:v>
                </c:pt>
                <c:pt idx="5">
                  <c:v>Self</c:v>
                </c:pt>
              </c:strCache>
            </c:strRef>
          </c:cat>
          <c:val>
            <c:numRef>
              <c:f>'Zone wise-VHSNC meetings'!$H$137:$M$137</c:f>
              <c:numCache>
                <c:formatCode>0%</c:formatCode>
                <c:ptCount val="6"/>
                <c:pt idx="0">
                  <c:v>0.36340272423541825</c:v>
                </c:pt>
                <c:pt idx="1">
                  <c:v>0.51477769211000224</c:v>
                </c:pt>
                <c:pt idx="2">
                  <c:v>0.59033667437676152</c:v>
                </c:pt>
                <c:pt idx="3">
                  <c:v>0.85684913903881599</c:v>
                </c:pt>
                <c:pt idx="4">
                  <c:v>0.88768953996402</c:v>
                </c:pt>
                <c:pt idx="5">
                  <c:v>0.86481624261115464</c:v>
                </c:pt>
              </c:numCache>
            </c:numRef>
          </c:val>
        </c:ser>
        <c:ser>
          <c:idx val="3"/>
          <c:order val="3"/>
          <c:tx>
            <c:strRef>
              <c:f>'Zone wise-VHSNC meetings'!$G$138</c:f>
              <c:strCache>
                <c:ptCount val="1"/>
                <c:pt idx="0">
                  <c:v>Teacher</c:v>
                </c:pt>
              </c:strCache>
            </c:strRef>
          </c:tx>
          <c:cat>
            <c:strRef>
              <c:f>'Zone wise-VHSNC meetings'!$H$134:$M$134</c:f>
              <c:strCache>
                <c:ptCount val="6"/>
                <c:pt idx="0">
                  <c:v>Male </c:v>
                </c:pt>
                <c:pt idx="1">
                  <c:v>Female </c:v>
                </c:pt>
                <c:pt idx="2">
                  <c:v>PRI </c:v>
                </c:pt>
                <c:pt idx="3">
                  <c:v>ANM</c:v>
                </c:pt>
                <c:pt idx="4">
                  <c:v>AWW</c:v>
                </c:pt>
                <c:pt idx="5">
                  <c:v>Self</c:v>
                </c:pt>
              </c:strCache>
            </c:strRef>
          </c:cat>
          <c:val>
            <c:numRef>
              <c:f>'Zone wise-VHSNC meetings'!$H$138:$M$138</c:f>
              <c:numCache>
                <c:formatCode>0%</c:formatCode>
                <c:ptCount val="6"/>
                <c:pt idx="0">
                  <c:v>0.28860759493670884</c:v>
                </c:pt>
                <c:pt idx="1">
                  <c:v>0.36455696202531884</c:v>
                </c:pt>
                <c:pt idx="2">
                  <c:v>0.34683544303797498</c:v>
                </c:pt>
                <c:pt idx="3">
                  <c:v>0.75696202531645551</c:v>
                </c:pt>
                <c:pt idx="4">
                  <c:v>0.79746835443037978</c:v>
                </c:pt>
                <c:pt idx="5">
                  <c:v>0.64810126582278482</c:v>
                </c:pt>
              </c:numCache>
            </c:numRef>
          </c:val>
        </c:ser>
        <c:ser>
          <c:idx val="4"/>
          <c:order val="4"/>
          <c:tx>
            <c:strRef>
              <c:f>'Zone wise-VHSNC meetings'!$G$139</c:f>
              <c:strCache>
                <c:ptCount val="1"/>
                <c:pt idx="0">
                  <c:v>Others</c:v>
                </c:pt>
              </c:strCache>
            </c:strRef>
          </c:tx>
          <c:spPr>
            <a:solidFill>
              <a:srgbClr val="00B0F0"/>
            </a:solidFill>
          </c:spPr>
          <c:cat>
            <c:strRef>
              <c:f>'Zone wise-VHSNC meetings'!$H$134:$M$134</c:f>
              <c:strCache>
                <c:ptCount val="6"/>
                <c:pt idx="0">
                  <c:v>Male </c:v>
                </c:pt>
                <c:pt idx="1">
                  <c:v>Female </c:v>
                </c:pt>
                <c:pt idx="2">
                  <c:v>PRI </c:v>
                </c:pt>
                <c:pt idx="3">
                  <c:v>ANM</c:v>
                </c:pt>
                <c:pt idx="4">
                  <c:v>AWW</c:v>
                </c:pt>
                <c:pt idx="5">
                  <c:v>Self</c:v>
                </c:pt>
              </c:strCache>
            </c:strRef>
          </c:cat>
          <c:val>
            <c:numRef>
              <c:f>'Zone wise-VHSNC meetings'!$H$139:$M$139</c:f>
              <c:numCache>
                <c:formatCode>0%</c:formatCode>
                <c:ptCount val="6"/>
                <c:pt idx="0">
                  <c:v>0.32323232323232332</c:v>
                </c:pt>
                <c:pt idx="1">
                  <c:v>0.44492544492544722</c:v>
                </c:pt>
                <c:pt idx="2">
                  <c:v>0.3766233766233768</c:v>
                </c:pt>
                <c:pt idx="3">
                  <c:v>0.76527176527176533</c:v>
                </c:pt>
                <c:pt idx="4">
                  <c:v>0.81289081289082132</c:v>
                </c:pt>
                <c:pt idx="5">
                  <c:v>0.66329966329966894</c:v>
                </c:pt>
              </c:numCache>
            </c:numRef>
          </c:val>
        </c:ser>
        <c:ser>
          <c:idx val="5"/>
          <c:order val="5"/>
          <c:tx>
            <c:strRef>
              <c:f>'Zone wise-VHSNC meetings'!$G$140</c:f>
              <c:strCache>
                <c:ptCount val="1"/>
                <c:pt idx="0">
                  <c:v>Total</c:v>
                </c:pt>
              </c:strCache>
            </c:strRef>
          </c:tx>
          <c:spPr>
            <a:solidFill>
              <a:srgbClr val="727177"/>
            </a:solidFill>
          </c:spPr>
          <c:cat>
            <c:strRef>
              <c:f>'Zone wise-VHSNC meetings'!$H$134:$M$134</c:f>
              <c:strCache>
                <c:ptCount val="6"/>
                <c:pt idx="0">
                  <c:v>Male </c:v>
                </c:pt>
                <c:pt idx="1">
                  <c:v>Female </c:v>
                </c:pt>
                <c:pt idx="2">
                  <c:v>PRI </c:v>
                </c:pt>
                <c:pt idx="3">
                  <c:v>ANM</c:v>
                </c:pt>
                <c:pt idx="4">
                  <c:v>AWW</c:v>
                </c:pt>
                <c:pt idx="5">
                  <c:v>Self</c:v>
                </c:pt>
              </c:strCache>
            </c:strRef>
          </c:cat>
          <c:val>
            <c:numRef>
              <c:f>'Zone wise-VHSNC meetings'!$H$140:$M$140</c:f>
              <c:numCache>
                <c:formatCode>0%</c:formatCode>
                <c:ptCount val="6"/>
                <c:pt idx="0">
                  <c:v>0.34892307692307922</c:v>
                </c:pt>
                <c:pt idx="1">
                  <c:v>0.48729670329670338</c:v>
                </c:pt>
                <c:pt idx="2">
                  <c:v>0.58259340659340708</c:v>
                </c:pt>
                <c:pt idx="3">
                  <c:v>0.83129670329670324</c:v>
                </c:pt>
                <c:pt idx="4">
                  <c:v>0.85478398552363721</c:v>
                </c:pt>
                <c:pt idx="5">
                  <c:v>0.78690109890109894</c:v>
                </c:pt>
              </c:numCache>
            </c:numRef>
          </c:val>
        </c:ser>
        <c:gapWidth val="75"/>
        <c:axId val="56451072"/>
        <c:axId val="56452608"/>
      </c:barChart>
      <c:catAx>
        <c:axId val="56451072"/>
        <c:scaling>
          <c:orientation val="minMax"/>
        </c:scaling>
        <c:axPos val="b"/>
        <c:majorTickMark val="none"/>
        <c:tickLblPos val="nextTo"/>
        <c:txPr>
          <a:bodyPr/>
          <a:lstStyle/>
          <a:p>
            <a:pPr>
              <a:defRPr lang="en-US"/>
            </a:pPr>
            <a:endParaRPr lang="en-US"/>
          </a:p>
        </c:txPr>
        <c:crossAx val="56452608"/>
        <c:crosses val="autoZero"/>
        <c:auto val="1"/>
        <c:lblAlgn val="ctr"/>
        <c:lblOffset val="100"/>
      </c:catAx>
      <c:valAx>
        <c:axId val="56452608"/>
        <c:scaling>
          <c:orientation val="minMax"/>
        </c:scaling>
        <c:axPos val="l"/>
        <c:majorGridlines/>
        <c:numFmt formatCode="0%" sourceLinked="1"/>
        <c:majorTickMark val="none"/>
        <c:tickLblPos val="nextTo"/>
        <c:spPr>
          <a:ln w="9525">
            <a:noFill/>
          </a:ln>
        </c:spPr>
        <c:txPr>
          <a:bodyPr/>
          <a:lstStyle/>
          <a:p>
            <a:pPr>
              <a:defRPr lang="en-US"/>
            </a:pPr>
            <a:endParaRPr lang="en-US"/>
          </a:p>
        </c:txPr>
        <c:crossAx val="56451072"/>
        <c:crosses val="autoZero"/>
        <c:crossBetween val="between"/>
      </c:valAx>
    </c:plotArea>
    <c:legend>
      <c:legendPos val="b"/>
      <c:layout/>
      <c:spPr>
        <a:noFill/>
      </c:spPr>
      <c:txPr>
        <a:bodyPr/>
        <a:lstStyle/>
        <a:p>
          <a:pPr>
            <a:defRPr lang="en-US"/>
          </a:pPr>
          <a:endParaRPr lang="en-US"/>
        </a:p>
      </c:txPr>
    </c:legend>
    <c:plotVisOnly val="1"/>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lang="en-US">
                <a:solidFill>
                  <a:schemeClr val="accent2"/>
                </a:solidFill>
              </a:defRPr>
            </a:pPr>
            <a:r>
              <a:rPr lang="en-US" sz="2000" b="1" i="0" baseline="0" dirty="0" smtClean="0">
                <a:solidFill>
                  <a:schemeClr val="bg1"/>
                </a:solidFill>
              </a:rPr>
              <a:t>Number of the VHSNC meetings held</a:t>
            </a:r>
            <a:endParaRPr lang="en-US" sz="2000" b="1" i="0" baseline="0" dirty="0">
              <a:solidFill>
                <a:schemeClr val="bg1"/>
              </a:solidFill>
            </a:endParaRPr>
          </a:p>
        </c:rich>
      </c:tx>
      <c:layout/>
      <c:spPr>
        <a:solidFill>
          <a:srgbClr val="92D050"/>
        </a:solidFill>
        <a:ln>
          <a:solidFill>
            <a:srgbClr val="90C226"/>
          </a:solidFill>
        </a:ln>
      </c:spPr>
    </c:title>
    <c:plotArea>
      <c:layout>
        <c:manualLayout>
          <c:layoutTarget val="inner"/>
          <c:xMode val="edge"/>
          <c:yMode val="edge"/>
          <c:x val="5.9175828257316904E-2"/>
          <c:y val="0.21217172938326898"/>
          <c:w val="0.93281609670705279"/>
          <c:h val="0.60731050338716319"/>
        </c:manualLayout>
      </c:layout>
      <c:lineChart>
        <c:grouping val="standard"/>
        <c:ser>
          <c:idx val="0"/>
          <c:order val="0"/>
          <c:tx>
            <c:strRef>
              <c:f>'Zone wise-VHSNC meetings'!$A$136</c:f>
              <c:strCache>
                <c:ptCount val="1"/>
                <c:pt idx="0">
                  <c:v>Ward Member</c:v>
                </c:pt>
              </c:strCache>
            </c:strRef>
          </c:tx>
          <c:spPr>
            <a:ln>
              <a:solidFill>
                <a:srgbClr val="FF66FF"/>
              </a:solidFill>
            </a:ln>
          </c:spPr>
          <c:marker>
            <c:symbol val="none"/>
          </c:marker>
          <c:cat>
            <c:strRef>
              <c:f>'Zone wise-VHSNC meetings'!$B$135:$F$135</c:f>
              <c:strCache>
                <c:ptCount val="5"/>
                <c:pt idx="0">
                  <c:v>None</c:v>
                </c:pt>
                <c:pt idx="1">
                  <c:v>One</c:v>
                </c:pt>
                <c:pt idx="2">
                  <c:v>Two</c:v>
                </c:pt>
                <c:pt idx="3">
                  <c:v>Three</c:v>
                </c:pt>
                <c:pt idx="4">
                  <c:v>Total</c:v>
                </c:pt>
              </c:strCache>
            </c:strRef>
          </c:cat>
          <c:val>
            <c:numRef>
              <c:f>'Zone wise-VHSNC meetings'!$B$136:$F$136</c:f>
              <c:numCache>
                <c:formatCode>0%</c:formatCode>
                <c:ptCount val="5"/>
                <c:pt idx="0">
                  <c:v>0.15710823909531677</c:v>
                </c:pt>
                <c:pt idx="1">
                  <c:v>0.19224555735056542</c:v>
                </c:pt>
                <c:pt idx="2">
                  <c:v>0.26655896607431573</c:v>
                </c:pt>
                <c:pt idx="3">
                  <c:v>0.38408723747981027</c:v>
                </c:pt>
                <c:pt idx="4">
                  <c:v>1</c:v>
                </c:pt>
              </c:numCache>
            </c:numRef>
          </c:val>
        </c:ser>
        <c:ser>
          <c:idx val="1"/>
          <c:order val="1"/>
          <c:tx>
            <c:strRef>
              <c:f>'Zone wise-VHSNC meetings'!$A$137</c:f>
              <c:strCache>
                <c:ptCount val="1"/>
                <c:pt idx="0">
                  <c:v>AWW</c:v>
                </c:pt>
              </c:strCache>
            </c:strRef>
          </c:tx>
          <c:marker>
            <c:symbol val="none"/>
          </c:marker>
          <c:cat>
            <c:strRef>
              <c:f>'Zone wise-VHSNC meetings'!$B$135:$F$135</c:f>
              <c:strCache>
                <c:ptCount val="5"/>
                <c:pt idx="0">
                  <c:v>None</c:v>
                </c:pt>
                <c:pt idx="1">
                  <c:v>One</c:v>
                </c:pt>
                <c:pt idx="2">
                  <c:v>Two</c:v>
                </c:pt>
                <c:pt idx="3">
                  <c:v>Three</c:v>
                </c:pt>
                <c:pt idx="4">
                  <c:v>Total</c:v>
                </c:pt>
              </c:strCache>
            </c:strRef>
          </c:cat>
          <c:val>
            <c:numRef>
              <c:f>'Zone wise-VHSNC meetings'!$B$137:$F$137</c:f>
              <c:numCache>
                <c:formatCode>0%</c:formatCode>
                <c:ptCount val="5"/>
                <c:pt idx="0">
                  <c:v>0.10734017363851622</c:v>
                </c:pt>
                <c:pt idx="1">
                  <c:v>0.16219415943172849</c:v>
                </c:pt>
                <c:pt idx="2">
                  <c:v>0.26519337016574585</c:v>
                </c:pt>
                <c:pt idx="3">
                  <c:v>0.46527229676401038</c:v>
                </c:pt>
                <c:pt idx="4">
                  <c:v>1</c:v>
                </c:pt>
              </c:numCache>
            </c:numRef>
          </c:val>
        </c:ser>
        <c:ser>
          <c:idx val="2"/>
          <c:order val="2"/>
          <c:tx>
            <c:strRef>
              <c:f>'Zone wise-VHSNC meetings'!$A$138</c:f>
              <c:strCache>
                <c:ptCount val="1"/>
                <c:pt idx="0">
                  <c:v>ASHA</c:v>
                </c:pt>
              </c:strCache>
            </c:strRef>
          </c:tx>
          <c:spPr>
            <a:ln>
              <a:solidFill>
                <a:srgbClr val="52E8A1"/>
              </a:solidFill>
            </a:ln>
          </c:spPr>
          <c:marker>
            <c:symbol val="none"/>
          </c:marker>
          <c:cat>
            <c:strRef>
              <c:f>'Zone wise-VHSNC meetings'!$B$135:$F$135</c:f>
              <c:strCache>
                <c:ptCount val="5"/>
                <c:pt idx="0">
                  <c:v>None</c:v>
                </c:pt>
                <c:pt idx="1">
                  <c:v>One</c:v>
                </c:pt>
                <c:pt idx="2">
                  <c:v>Two</c:v>
                </c:pt>
                <c:pt idx="3">
                  <c:v>Three</c:v>
                </c:pt>
                <c:pt idx="4">
                  <c:v>Total</c:v>
                </c:pt>
              </c:strCache>
            </c:strRef>
          </c:cat>
          <c:val>
            <c:numRef>
              <c:f>'Zone wise-VHSNC meetings'!$B$138:$F$138</c:f>
              <c:numCache>
                <c:formatCode>0%</c:formatCode>
                <c:ptCount val="5"/>
                <c:pt idx="0">
                  <c:v>8.6867129272680546E-2</c:v>
                </c:pt>
                <c:pt idx="1">
                  <c:v>0.15882806476484193</c:v>
                </c:pt>
                <c:pt idx="2">
                  <c:v>0.19840657928553068</c:v>
                </c:pt>
                <c:pt idx="3">
                  <c:v>0.55589822667695099</c:v>
                </c:pt>
                <c:pt idx="4">
                  <c:v>1</c:v>
                </c:pt>
              </c:numCache>
            </c:numRef>
          </c:val>
        </c:ser>
        <c:ser>
          <c:idx val="3"/>
          <c:order val="3"/>
          <c:tx>
            <c:strRef>
              <c:f>'Zone wise-VHSNC meetings'!$A$139</c:f>
              <c:strCache>
                <c:ptCount val="1"/>
                <c:pt idx="0">
                  <c:v>Teacher</c:v>
                </c:pt>
              </c:strCache>
            </c:strRef>
          </c:tx>
          <c:spPr>
            <a:ln>
              <a:solidFill>
                <a:schemeClr val="tx1">
                  <a:lumMod val="95000"/>
                  <a:lumOff val="5000"/>
                </a:schemeClr>
              </a:solidFill>
            </a:ln>
          </c:spPr>
          <c:marker>
            <c:symbol val="none"/>
          </c:marker>
          <c:cat>
            <c:strRef>
              <c:f>'Zone wise-VHSNC meetings'!$B$135:$F$135</c:f>
              <c:strCache>
                <c:ptCount val="5"/>
                <c:pt idx="0">
                  <c:v>None</c:v>
                </c:pt>
                <c:pt idx="1">
                  <c:v>One</c:v>
                </c:pt>
                <c:pt idx="2">
                  <c:v>Two</c:v>
                </c:pt>
                <c:pt idx="3">
                  <c:v>Three</c:v>
                </c:pt>
                <c:pt idx="4">
                  <c:v>Total</c:v>
                </c:pt>
              </c:strCache>
            </c:strRef>
          </c:cat>
          <c:val>
            <c:numRef>
              <c:f>'Zone wise-VHSNC meetings'!$B$139:$F$139</c:f>
              <c:numCache>
                <c:formatCode>0%</c:formatCode>
                <c:ptCount val="5"/>
                <c:pt idx="0">
                  <c:v>0.17215189873417722</c:v>
                </c:pt>
                <c:pt idx="1">
                  <c:v>0.24556962025316456</c:v>
                </c:pt>
                <c:pt idx="2">
                  <c:v>0.1772151898734198</c:v>
                </c:pt>
                <c:pt idx="3">
                  <c:v>0.40506329113924472</c:v>
                </c:pt>
                <c:pt idx="4">
                  <c:v>1</c:v>
                </c:pt>
              </c:numCache>
            </c:numRef>
          </c:val>
        </c:ser>
        <c:ser>
          <c:idx val="4"/>
          <c:order val="4"/>
          <c:tx>
            <c:strRef>
              <c:f>'Zone wise-VHSNC meetings'!$A$140</c:f>
              <c:strCache>
                <c:ptCount val="1"/>
                <c:pt idx="0">
                  <c:v>Others</c:v>
                </c:pt>
              </c:strCache>
            </c:strRef>
          </c:tx>
          <c:marker>
            <c:symbol val="none"/>
          </c:marker>
          <c:cat>
            <c:strRef>
              <c:f>'Zone wise-VHSNC meetings'!$B$135:$F$135</c:f>
              <c:strCache>
                <c:ptCount val="5"/>
                <c:pt idx="0">
                  <c:v>None</c:v>
                </c:pt>
                <c:pt idx="1">
                  <c:v>One</c:v>
                </c:pt>
                <c:pt idx="2">
                  <c:v>Two</c:v>
                </c:pt>
                <c:pt idx="3">
                  <c:v>Three</c:v>
                </c:pt>
                <c:pt idx="4">
                  <c:v>Total</c:v>
                </c:pt>
              </c:strCache>
            </c:strRef>
          </c:cat>
          <c:val>
            <c:numRef>
              <c:f>'Zone wise-VHSNC meetings'!$B$140:$F$140</c:f>
              <c:numCache>
                <c:formatCode>0%</c:formatCode>
                <c:ptCount val="5"/>
                <c:pt idx="0">
                  <c:v>0.14862914862914864</c:v>
                </c:pt>
                <c:pt idx="1">
                  <c:v>0.21500721500721628</c:v>
                </c:pt>
                <c:pt idx="2">
                  <c:v>0.19336219336219482</c:v>
                </c:pt>
                <c:pt idx="3">
                  <c:v>0.44300144300144301</c:v>
                </c:pt>
                <c:pt idx="4">
                  <c:v>1</c:v>
                </c:pt>
              </c:numCache>
            </c:numRef>
          </c:val>
        </c:ser>
        <c:ser>
          <c:idx val="5"/>
          <c:order val="5"/>
          <c:tx>
            <c:strRef>
              <c:f>'Zone wise-VHSNC meetings'!$A$141</c:f>
              <c:strCache>
                <c:ptCount val="1"/>
                <c:pt idx="0">
                  <c:v>Total</c:v>
                </c:pt>
              </c:strCache>
            </c:strRef>
          </c:tx>
          <c:marker>
            <c:symbol val="none"/>
          </c:marker>
          <c:cat>
            <c:strRef>
              <c:f>'Zone wise-VHSNC meetings'!$B$135:$F$135</c:f>
              <c:strCache>
                <c:ptCount val="5"/>
                <c:pt idx="0">
                  <c:v>None</c:v>
                </c:pt>
                <c:pt idx="1">
                  <c:v>One</c:v>
                </c:pt>
                <c:pt idx="2">
                  <c:v>Two</c:v>
                </c:pt>
                <c:pt idx="3">
                  <c:v>Three</c:v>
                </c:pt>
                <c:pt idx="4">
                  <c:v>Total</c:v>
                </c:pt>
              </c:strCache>
            </c:strRef>
          </c:cat>
          <c:val>
            <c:numRef>
              <c:f>'Zone wise-VHSNC meetings'!$B$141:$F$141</c:f>
              <c:numCache>
                <c:formatCode>0%</c:formatCode>
                <c:ptCount val="5"/>
                <c:pt idx="0">
                  <c:v>0.12096703296703309</c:v>
                </c:pt>
                <c:pt idx="1">
                  <c:v>0.18013186813186821</c:v>
                </c:pt>
                <c:pt idx="2">
                  <c:v>0.22646153846153846</c:v>
                </c:pt>
                <c:pt idx="3">
                  <c:v>0.47243956043956042</c:v>
                </c:pt>
                <c:pt idx="4">
                  <c:v>1</c:v>
                </c:pt>
              </c:numCache>
            </c:numRef>
          </c:val>
        </c:ser>
        <c:marker val="1"/>
        <c:axId val="56517760"/>
        <c:axId val="56519296"/>
      </c:lineChart>
      <c:catAx>
        <c:axId val="56517760"/>
        <c:scaling>
          <c:orientation val="minMax"/>
        </c:scaling>
        <c:axPos val="b"/>
        <c:majorTickMark val="none"/>
        <c:tickLblPos val="nextTo"/>
        <c:txPr>
          <a:bodyPr/>
          <a:lstStyle/>
          <a:p>
            <a:pPr>
              <a:defRPr lang="en-US" sz="1100"/>
            </a:pPr>
            <a:endParaRPr lang="en-US"/>
          </a:p>
        </c:txPr>
        <c:crossAx val="56519296"/>
        <c:crosses val="autoZero"/>
        <c:auto val="1"/>
        <c:lblAlgn val="ctr"/>
        <c:lblOffset val="100"/>
      </c:catAx>
      <c:valAx>
        <c:axId val="56519296"/>
        <c:scaling>
          <c:orientation val="minMax"/>
        </c:scaling>
        <c:axPos val="l"/>
        <c:majorGridlines/>
        <c:numFmt formatCode="0%" sourceLinked="1"/>
        <c:majorTickMark val="none"/>
        <c:tickLblPos val="nextTo"/>
        <c:spPr>
          <a:ln w="9525">
            <a:noFill/>
          </a:ln>
        </c:spPr>
        <c:txPr>
          <a:bodyPr/>
          <a:lstStyle/>
          <a:p>
            <a:pPr>
              <a:defRPr lang="en-US"/>
            </a:pPr>
            <a:endParaRPr lang="en-US"/>
          </a:p>
        </c:txPr>
        <c:crossAx val="56517760"/>
        <c:crosses val="autoZero"/>
        <c:crossBetween val="between"/>
      </c:valAx>
      <c:spPr>
        <a:solidFill>
          <a:sysClr val="window" lastClr="FFFFFF"/>
        </a:solidFill>
      </c:spPr>
    </c:plotArea>
    <c:legend>
      <c:legendPos val="b"/>
      <c:layout>
        <c:manualLayout>
          <c:xMode val="edge"/>
          <c:yMode val="edge"/>
          <c:x val="2.8792279502797998E-2"/>
          <c:y val="0.93955578744649892"/>
          <c:w val="0.97071720398157912"/>
          <c:h val="6.0444212553501075E-2"/>
        </c:manualLayout>
      </c:layout>
      <c:spPr>
        <a:solidFill>
          <a:sysClr val="window" lastClr="FFFFFF"/>
        </a:solidFill>
      </c:spPr>
      <c:txPr>
        <a:bodyPr/>
        <a:lstStyle/>
        <a:p>
          <a:pPr>
            <a:defRPr lang="en-US" sz="1400"/>
          </a:pPr>
          <a:endParaRPr lang="en-US"/>
        </a:p>
      </c:txPr>
    </c:legend>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lang="en-US" sz="1800">
                <a:solidFill>
                  <a:schemeClr val="bg1"/>
                </a:solidFill>
              </a:defRPr>
            </a:pPr>
            <a:r>
              <a:rPr lang="en-US" sz="1600" b="1" i="0" u="none" strike="noStrike" baseline="0" dirty="0">
                <a:solidFill>
                  <a:schemeClr val="bg1"/>
                </a:solidFill>
              </a:rPr>
              <a:t>Awareness of VHSNC activities by respondent type- other services</a:t>
            </a:r>
            <a:endParaRPr lang="en-US" sz="1600" dirty="0">
              <a:solidFill>
                <a:schemeClr val="bg1"/>
              </a:solidFill>
            </a:endParaRPr>
          </a:p>
        </c:rich>
      </c:tx>
      <c:layout>
        <c:manualLayout>
          <c:xMode val="edge"/>
          <c:yMode val="edge"/>
          <c:x val="0.1080537734522373"/>
          <c:y val="0"/>
        </c:manualLayout>
      </c:layout>
      <c:spPr>
        <a:solidFill>
          <a:srgbClr val="92D050"/>
        </a:solidFill>
      </c:spPr>
    </c:title>
    <c:plotArea>
      <c:layout>
        <c:manualLayout>
          <c:layoutTarget val="inner"/>
          <c:xMode val="edge"/>
          <c:yMode val="edge"/>
          <c:x val="4.9699063352375082E-2"/>
          <c:y val="0.12205796683951091"/>
          <c:w val="0.93396106736657991"/>
          <c:h val="0.59311647781832089"/>
        </c:manualLayout>
      </c:layout>
      <c:barChart>
        <c:barDir val="col"/>
        <c:grouping val="clustered"/>
        <c:ser>
          <c:idx val="0"/>
          <c:order val="0"/>
          <c:tx>
            <c:strRef>
              <c:f>'Awareness-district &amp; respondent'!$C$84</c:f>
              <c:strCache>
                <c:ptCount val="1"/>
                <c:pt idx="0">
                  <c:v>Ward Member</c:v>
                </c:pt>
              </c:strCache>
            </c:strRef>
          </c:tx>
          <c:dLbls>
            <c:txPr>
              <a:bodyPr/>
              <a:lstStyle/>
              <a:p>
                <a:pPr>
                  <a:defRPr lang="en-US"/>
                </a:pPr>
                <a:endParaRPr lang="en-US"/>
              </a:p>
            </c:txPr>
            <c:showVal val="1"/>
          </c:dLbls>
          <c:cat>
            <c:strRef>
              <c:f>'Awareness-district &amp; respondent'!$B$85:$B$89</c:f>
              <c:strCache>
                <c:ptCount val="5"/>
                <c:pt idx="0">
                  <c:v>Cleanliness around  hand-pumps</c:v>
                </c:pt>
                <c:pt idx="1">
                  <c:v>Functioning of  hand-pumps</c:v>
                </c:pt>
                <c:pt idx="2">
                  <c:v>Vigilance or action against violence on women</c:v>
                </c:pt>
                <c:pt idx="3">
                  <c:v>Spraying of Insecticides</c:v>
                </c:pt>
                <c:pt idx="4">
                  <c:v>Do not know</c:v>
                </c:pt>
              </c:strCache>
            </c:strRef>
          </c:cat>
          <c:val>
            <c:numRef>
              <c:f>'Awareness-district &amp; respondent'!$C$85:$C$89</c:f>
              <c:numCache>
                <c:formatCode>###0</c:formatCode>
                <c:ptCount val="5"/>
                <c:pt idx="0">
                  <c:v>32.390953150241998</c:v>
                </c:pt>
                <c:pt idx="1">
                  <c:v>26.534733441033922</c:v>
                </c:pt>
                <c:pt idx="2">
                  <c:v>20.113085621970935</c:v>
                </c:pt>
                <c:pt idx="3">
                  <c:v>12.197092084006462</c:v>
                </c:pt>
                <c:pt idx="4">
                  <c:v>17.568659127625189</c:v>
                </c:pt>
              </c:numCache>
            </c:numRef>
          </c:val>
        </c:ser>
        <c:ser>
          <c:idx val="1"/>
          <c:order val="1"/>
          <c:tx>
            <c:strRef>
              <c:f>'Awareness-district &amp; respondent'!$D$84</c:f>
              <c:strCache>
                <c:ptCount val="1"/>
                <c:pt idx="0">
                  <c:v>AWW</c:v>
                </c:pt>
              </c:strCache>
            </c:strRef>
          </c:tx>
          <c:spPr>
            <a:solidFill>
              <a:srgbClr val="99CCFF"/>
            </a:solidFill>
          </c:spPr>
          <c:dLbls>
            <c:txPr>
              <a:bodyPr/>
              <a:lstStyle/>
              <a:p>
                <a:pPr>
                  <a:defRPr lang="en-US"/>
                </a:pPr>
                <a:endParaRPr lang="en-US"/>
              </a:p>
            </c:txPr>
            <c:showVal val="1"/>
          </c:dLbls>
          <c:cat>
            <c:strRef>
              <c:f>'Awareness-district &amp; respondent'!$B$85:$B$89</c:f>
              <c:strCache>
                <c:ptCount val="5"/>
                <c:pt idx="0">
                  <c:v>Cleanliness around  hand-pumps</c:v>
                </c:pt>
                <c:pt idx="1">
                  <c:v>Functioning of  hand-pumps</c:v>
                </c:pt>
                <c:pt idx="2">
                  <c:v>Vigilance or action against violence on women</c:v>
                </c:pt>
                <c:pt idx="3">
                  <c:v>Spraying of Insecticides</c:v>
                </c:pt>
                <c:pt idx="4">
                  <c:v>Do not know</c:v>
                </c:pt>
              </c:strCache>
            </c:strRef>
          </c:cat>
          <c:val>
            <c:numRef>
              <c:f>'Awareness-district &amp; respondent'!$D$85:$D$89</c:f>
              <c:numCache>
                <c:formatCode>###0</c:formatCode>
                <c:ptCount val="5"/>
                <c:pt idx="0">
                  <c:v>34.056827150749228</c:v>
                </c:pt>
                <c:pt idx="1">
                  <c:v>24.072612470402522</c:v>
                </c:pt>
                <c:pt idx="2">
                  <c:v>21.073401736385129</c:v>
                </c:pt>
                <c:pt idx="3">
                  <c:v>9.9842146803472769</c:v>
                </c:pt>
                <c:pt idx="4">
                  <c:v>13.259668508287326</c:v>
                </c:pt>
              </c:numCache>
            </c:numRef>
          </c:val>
        </c:ser>
        <c:ser>
          <c:idx val="2"/>
          <c:order val="2"/>
          <c:tx>
            <c:strRef>
              <c:f>'Awareness-district &amp; respondent'!$E$84</c:f>
              <c:strCache>
                <c:ptCount val="1"/>
                <c:pt idx="0">
                  <c:v>ASHA</c:v>
                </c:pt>
              </c:strCache>
            </c:strRef>
          </c:tx>
          <c:dLbls>
            <c:txPr>
              <a:bodyPr/>
              <a:lstStyle/>
              <a:p>
                <a:pPr>
                  <a:defRPr lang="en-US"/>
                </a:pPr>
                <a:endParaRPr lang="en-US"/>
              </a:p>
            </c:txPr>
            <c:showVal val="1"/>
          </c:dLbls>
          <c:cat>
            <c:strRef>
              <c:f>'Awareness-district &amp; respondent'!$B$85:$B$89</c:f>
              <c:strCache>
                <c:ptCount val="5"/>
                <c:pt idx="0">
                  <c:v>Cleanliness around  hand-pumps</c:v>
                </c:pt>
                <c:pt idx="1">
                  <c:v>Functioning of  hand-pumps</c:v>
                </c:pt>
                <c:pt idx="2">
                  <c:v>Vigilance or action against violence on women</c:v>
                </c:pt>
                <c:pt idx="3">
                  <c:v>Spraying of Insecticides</c:v>
                </c:pt>
                <c:pt idx="4">
                  <c:v>Do not know</c:v>
                </c:pt>
              </c:strCache>
            </c:strRef>
          </c:cat>
          <c:val>
            <c:numRef>
              <c:f>'Awareness-district &amp; respondent'!$E$85:$E$89</c:f>
              <c:numCache>
                <c:formatCode>###0</c:formatCode>
                <c:ptCount val="5"/>
                <c:pt idx="0">
                  <c:v>31.842713955281212</c:v>
                </c:pt>
                <c:pt idx="1">
                  <c:v>22.950398355178617</c:v>
                </c:pt>
                <c:pt idx="2">
                  <c:v>21.048573631457089</c:v>
                </c:pt>
                <c:pt idx="3">
                  <c:v>10.048830634798252</c:v>
                </c:pt>
                <c:pt idx="4">
                  <c:v>11.642251349267541</c:v>
                </c:pt>
              </c:numCache>
            </c:numRef>
          </c:val>
        </c:ser>
        <c:ser>
          <c:idx val="3"/>
          <c:order val="3"/>
          <c:tx>
            <c:strRef>
              <c:f>'Awareness-district &amp; respondent'!$F$84</c:f>
              <c:strCache>
                <c:ptCount val="1"/>
                <c:pt idx="0">
                  <c:v>Teacher</c:v>
                </c:pt>
              </c:strCache>
            </c:strRef>
          </c:tx>
          <c:dLbls>
            <c:txPr>
              <a:bodyPr/>
              <a:lstStyle/>
              <a:p>
                <a:pPr>
                  <a:defRPr lang="en-US"/>
                </a:pPr>
                <a:endParaRPr lang="en-US"/>
              </a:p>
            </c:txPr>
            <c:showVal val="1"/>
          </c:dLbls>
          <c:cat>
            <c:strRef>
              <c:f>'Awareness-district &amp; respondent'!$B$85:$B$89</c:f>
              <c:strCache>
                <c:ptCount val="5"/>
                <c:pt idx="0">
                  <c:v>Cleanliness around  hand-pumps</c:v>
                </c:pt>
                <c:pt idx="1">
                  <c:v>Functioning of  hand-pumps</c:v>
                </c:pt>
                <c:pt idx="2">
                  <c:v>Vigilance or action against violence on women</c:v>
                </c:pt>
                <c:pt idx="3">
                  <c:v>Spraying of Insecticides</c:v>
                </c:pt>
                <c:pt idx="4">
                  <c:v>Do not know</c:v>
                </c:pt>
              </c:strCache>
            </c:strRef>
          </c:cat>
          <c:val>
            <c:numRef>
              <c:f>'Awareness-district &amp; respondent'!$F$85:$F$89</c:f>
              <c:numCache>
                <c:formatCode>###0</c:formatCode>
                <c:ptCount val="5"/>
                <c:pt idx="0">
                  <c:v>21.265822784810126</c:v>
                </c:pt>
                <c:pt idx="1">
                  <c:v>19.746835443037973</c:v>
                </c:pt>
                <c:pt idx="2">
                  <c:v>15.69620253164557</c:v>
                </c:pt>
                <c:pt idx="3">
                  <c:v>13.670886075949484</c:v>
                </c:pt>
                <c:pt idx="4">
                  <c:v>23.291139240506109</c:v>
                </c:pt>
              </c:numCache>
            </c:numRef>
          </c:val>
        </c:ser>
        <c:ser>
          <c:idx val="4"/>
          <c:order val="4"/>
          <c:tx>
            <c:strRef>
              <c:f>'Awareness-district &amp; respondent'!$G$84</c:f>
              <c:strCache>
                <c:ptCount val="1"/>
                <c:pt idx="0">
                  <c:v>Others</c:v>
                </c:pt>
              </c:strCache>
            </c:strRef>
          </c:tx>
          <c:spPr>
            <a:solidFill>
              <a:srgbClr val="0070C0"/>
            </a:solidFill>
          </c:spPr>
          <c:cat>
            <c:strRef>
              <c:f>'Awareness-district &amp; respondent'!$B$85:$B$89</c:f>
              <c:strCache>
                <c:ptCount val="5"/>
                <c:pt idx="0">
                  <c:v>Cleanliness around  hand-pumps</c:v>
                </c:pt>
                <c:pt idx="1">
                  <c:v>Functioning of  hand-pumps</c:v>
                </c:pt>
                <c:pt idx="2">
                  <c:v>Vigilance or action against violence on women</c:v>
                </c:pt>
                <c:pt idx="3">
                  <c:v>Spraying of Insecticides</c:v>
                </c:pt>
                <c:pt idx="4">
                  <c:v>Do not know</c:v>
                </c:pt>
              </c:strCache>
            </c:strRef>
          </c:cat>
          <c:val>
            <c:numRef>
              <c:f>'Awareness-district &amp; respondent'!$G$85:$G$89</c:f>
              <c:numCache>
                <c:formatCode>###0</c:formatCode>
                <c:ptCount val="5"/>
                <c:pt idx="0">
                  <c:v>17.556517556517552</c:v>
                </c:pt>
                <c:pt idx="1">
                  <c:v>11.159211159211148</c:v>
                </c:pt>
                <c:pt idx="2">
                  <c:v>10.966810966810966</c:v>
                </c:pt>
                <c:pt idx="3">
                  <c:v>5.2910052910052885</c:v>
                </c:pt>
                <c:pt idx="4">
                  <c:v>18.807118807118808</c:v>
                </c:pt>
              </c:numCache>
            </c:numRef>
          </c:val>
        </c:ser>
        <c:gapWidth val="75"/>
        <c:axId val="56556544"/>
        <c:axId val="55268096"/>
      </c:barChart>
      <c:catAx>
        <c:axId val="56556544"/>
        <c:scaling>
          <c:orientation val="minMax"/>
        </c:scaling>
        <c:axPos val="b"/>
        <c:majorTickMark val="none"/>
        <c:tickLblPos val="nextTo"/>
        <c:txPr>
          <a:bodyPr/>
          <a:lstStyle/>
          <a:p>
            <a:pPr>
              <a:defRPr lang="en-US" sz="800"/>
            </a:pPr>
            <a:endParaRPr lang="en-US"/>
          </a:p>
        </c:txPr>
        <c:crossAx val="55268096"/>
        <c:crosses val="autoZero"/>
        <c:auto val="1"/>
        <c:lblAlgn val="ctr"/>
        <c:lblOffset val="100"/>
      </c:catAx>
      <c:valAx>
        <c:axId val="55268096"/>
        <c:scaling>
          <c:orientation val="minMax"/>
        </c:scaling>
        <c:axPos val="l"/>
        <c:majorGridlines/>
        <c:numFmt formatCode="###0" sourceLinked="1"/>
        <c:majorTickMark val="none"/>
        <c:tickLblPos val="nextTo"/>
        <c:spPr>
          <a:ln w="9525">
            <a:noFill/>
          </a:ln>
        </c:spPr>
        <c:txPr>
          <a:bodyPr/>
          <a:lstStyle/>
          <a:p>
            <a:pPr>
              <a:defRPr lang="en-US"/>
            </a:pPr>
            <a:endParaRPr lang="en-US"/>
          </a:p>
        </c:txPr>
        <c:crossAx val="56556544"/>
        <c:crosses val="autoZero"/>
        <c:crossBetween val="between"/>
      </c:valAx>
      <c:spPr>
        <a:solidFill>
          <a:schemeClr val="bg1"/>
        </a:solidFill>
      </c:spPr>
    </c:plotArea>
    <c:legend>
      <c:legendPos val="b"/>
      <c:legendEntry>
        <c:idx val="2"/>
        <c:txPr>
          <a:bodyPr/>
          <a:lstStyle/>
          <a:p>
            <a:pPr>
              <a:defRPr lang="en-US" sz="1400"/>
            </a:pPr>
            <a:endParaRPr lang="en-US"/>
          </a:p>
        </c:txPr>
      </c:legendEntry>
      <c:legendEntry>
        <c:idx val="3"/>
        <c:txPr>
          <a:bodyPr/>
          <a:lstStyle/>
          <a:p>
            <a:pPr>
              <a:defRPr lang="en-US" sz="1400"/>
            </a:pPr>
            <a:endParaRPr lang="en-US"/>
          </a:p>
        </c:txPr>
      </c:legendEntry>
      <c:legendEntry>
        <c:idx val="4"/>
        <c:txPr>
          <a:bodyPr/>
          <a:lstStyle/>
          <a:p>
            <a:pPr>
              <a:defRPr lang="en-US" sz="1400"/>
            </a:pPr>
            <a:endParaRPr lang="en-US"/>
          </a:p>
        </c:txPr>
      </c:legendEntry>
      <c:legendEntry>
        <c:idx val="0"/>
        <c:txPr>
          <a:bodyPr/>
          <a:lstStyle/>
          <a:p>
            <a:pPr>
              <a:defRPr lang="en-US" sz="1200"/>
            </a:pPr>
            <a:endParaRPr lang="en-US"/>
          </a:p>
        </c:txPr>
      </c:legendEntry>
      <c:legendEntry>
        <c:idx val="1"/>
        <c:txPr>
          <a:bodyPr/>
          <a:lstStyle/>
          <a:p>
            <a:pPr>
              <a:defRPr lang="en-US" sz="1400"/>
            </a:pPr>
            <a:endParaRPr lang="en-US"/>
          </a:p>
        </c:txPr>
      </c:legendEntry>
      <c:layout>
        <c:manualLayout>
          <c:xMode val="edge"/>
          <c:yMode val="edge"/>
          <c:x val="2.0309310095675943E-2"/>
          <c:y val="0.90155512161913109"/>
          <c:w val="0.97785706319071664"/>
          <c:h val="9.8444878380868947E-2"/>
        </c:manualLayout>
      </c:layout>
      <c:txPr>
        <a:bodyPr/>
        <a:lstStyle/>
        <a:p>
          <a:pPr>
            <a:defRPr lang="en-US" sz="1600"/>
          </a:pPr>
          <a:endParaRPr lang="en-US"/>
        </a:p>
      </c:txPr>
    </c:legend>
    <c:plotVisOnly val="1"/>
  </c:chart>
  <c:spPr>
    <a:solidFill>
      <a:schemeClr val="bg1"/>
    </a:solidFill>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271151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401559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C1C2C-3155-4CCE-A918-8E21541C20CB}"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589578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602168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C1C2C-3155-4CCE-A918-8E21541C20CB}"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3532414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3621122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40874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150595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362957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2626113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344800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292013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3027217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213547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400261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3CDAD-2533-4E56-9A68-516B24C80983}" type="datetimeFigureOut">
              <a:rPr lang="en-GB" smtClean="0"/>
              <a:pPr/>
              <a:t>23/01/2017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112774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43CDAD-2533-4E56-9A68-516B24C80983}" type="datetimeFigureOut">
              <a:rPr lang="en-GB" smtClean="0"/>
              <a:pPr/>
              <a:t>23/01/2017</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E1C1C2C-3155-4CCE-A918-8E21541C20CB}" type="slidenum">
              <a:rPr lang="en-GB" smtClean="0"/>
              <a:pPr/>
              <a:t>‹#›</a:t>
            </a:fld>
            <a:endParaRPr lang="en-GB"/>
          </a:p>
        </p:txBody>
      </p:sp>
    </p:spTree>
    <p:extLst>
      <p:ext uri="{BB962C8B-B14F-4D97-AF65-F5344CB8AC3E}">
        <p14:creationId xmlns="" xmlns:p14="http://schemas.microsoft.com/office/powerpoint/2010/main" val="3955818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600200"/>
            <a:ext cx="8435280" cy="4525963"/>
          </a:xfrm>
        </p:spPr>
        <p:txBody>
          <a:bodyPr/>
          <a:lstStyle/>
          <a:p>
            <a:endParaRPr lang="en-GB" dirty="0" smtClean="0"/>
          </a:p>
          <a:p>
            <a:pPr marL="0" indent="0" algn="ctr">
              <a:buNone/>
            </a:pPr>
            <a:endParaRPr lang="en-GB" dirty="0" smtClean="0"/>
          </a:p>
          <a:p>
            <a:pPr marL="0" indent="0" algn="ctr">
              <a:buNone/>
            </a:pPr>
            <a:r>
              <a:rPr lang="en-GB" dirty="0" smtClean="0"/>
              <a:t> </a:t>
            </a:r>
            <a:r>
              <a:rPr lang="en-US" sz="3600" b="1" dirty="0" smtClean="0">
                <a:solidFill>
                  <a:schemeClr val="accent2"/>
                </a:solidFill>
              </a:rPr>
              <a:t>Community Action for Health </a:t>
            </a:r>
            <a:endParaRPr lang="en-US" sz="2800" b="1" dirty="0" smtClean="0">
              <a:solidFill>
                <a:schemeClr val="accent2"/>
              </a:solidFill>
            </a:endParaRPr>
          </a:p>
          <a:p>
            <a:pPr marL="0" indent="0">
              <a:buNone/>
            </a:pPr>
            <a:endParaRPr lang="en-US" sz="2800" b="1" dirty="0" smtClean="0">
              <a:solidFill>
                <a:schemeClr val="accent2"/>
              </a:solidFill>
            </a:endParaRPr>
          </a:p>
          <a:p>
            <a:pPr marL="0" indent="0">
              <a:buNone/>
            </a:pPr>
            <a:endParaRPr lang="en-US" sz="2800" b="1" dirty="0" smtClean="0">
              <a:solidFill>
                <a:schemeClr val="accent2"/>
              </a:solidFill>
            </a:endParaRPr>
          </a:p>
          <a:p>
            <a:pPr marL="0" indent="0">
              <a:buNone/>
            </a:pPr>
            <a:endParaRPr lang="en-US" sz="2800" b="1" dirty="0" smtClean="0">
              <a:solidFill>
                <a:schemeClr val="accent2"/>
              </a:solidFill>
            </a:endParaRPr>
          </a:p>
          <a:p>
            <a:pPr marL="0" indent="0">
              <a:buNone/>
            </a:pPr>
            <a:endParaRPr lang="en-US" sz="2800" b="1" dirty="0" smtClean="0">
              <a:solidFill>
                <a:schemeClr val="accent2"/>
              </a:solidFill>
            </a:endParaRPr>
          </a:p>
          <a:p>
            <a:pPr marL="0" indent="0" algn="ctr">
              <a:buNone/>
            </a:pPr>
            <a:r>
              <a:rPr lang="en-US" sz="3600" b="1" dirty="0" smtClean="0">
                <a:solidFill>
                  <a:schemeClr val="accent2"/>
                </a:solidFill>
              </a:rPr>
              <a:t>National Health Mission  Assam</a:t>
            </a:r>
            <a:endParaRPr lang="en-US" sz="2800" b="1" dirty="0" smtClean="0">
              <a:solidFill>
                <a:schemeClr val="accent2"/>
              </a:solidFill>
            </a:endParaRPr>
          </a:p>
        </p:txBody>
      </p:sp>
      <p:sp>
        <p:nvSpPr>
          <p:cNvPr id="4" name="Title 3"/>
          <p:cNvSpPr>
            <a:spLocks noGrp="1"/>
          </p:cNvSpPr>
          <p:nvPr>
            <p:ph type="title"/>
          </p:nvPr>
        </p:nvSpPr>
        <p:spPr/>
        <p:txBody>
          <a:bodyPr>
            <a:normAutofit/>
          </a:bodyPr>
          <a:lstStyle/>
          <a:p>
            <a:r>
              <a:rPr lang="en-GB" dirty="0" smtClean="0"/>
              <a:t/>
            </a:r>
            <a:br>
              <a:rPr lang="en-GB" dirty="0" smtClean="0"/>
            </a:br>
            <a:endParaRPr lang="en-IN" dirty="0"/>
          </a:p>
        </p:txBody>
      </p:sp>
      <p:pic>
        <p:nvPicPr>
          <p:cNvPr id="5" name="Picture 7" descr="C:\Users\Dip_ASHA_Consultant\Desktop\download.jpg"/>
          <p:cNvPicPr>
            <a:picLocks noChangeAspect="1" noChangeArrowheads="1"/>
          </p:cNvPicPr>
          <p:nvPr/>
        </p:nvPicPr>
        <p:blipFill>
          <a:blip r:embed="rId2"/>
          <a:srcRect/>
          <a:stretch>
            <a:fillRect/>
          </a:stretch>
        </p:blipFill>
        <p:spPr bwMode="auto">
          <a:xfrm>
            <a:off x="228600" y="228600"/>
            <a:ext cx="1371600" cy="1341438"/>
          </a:xfrm>
          <a:prstGeom prst="rect">
            <a:avLst/>
          </a:prstGeom>
          <a:noFill/>
          <a:ln w="9525">
            <a:noFill/>
            <a:miter lim="800000"/>
            <a:headEnd/>
            <a:tailEnd/>
          </a:ln>
        </p:spPr>
      </p:pic>
      <p:pic>
        <p:nvPicPr>
          <p:cNvPr id="6" name="Picture 5" descr="D:\Desktop\logo.jpg"/>
          <p:cNvPicPr/>
          <p:nvPr/>
        </p:nvPicPr>
        <p:blipFill>
          <a:blip r:embed="rId3" cstate="print"/>
          <a:stretch>
            <a:fillRect/>
          </a:stretch>
        </p:blipFill>
        <p:spPr bwMode="auto">
          <a:xfrm>
            <a:off x="7543800" y="228600"/>
            <a:ext cx="1295400" cy="1143000"/>
          </a:xfrm>
          <a:prstGeom prst="rect">
            <a:avLst/>
          </a:prstGeom>
          <a:noFill/>
          <a:ln w="9525">
            <a:noFill/>
            <a:miter lim="800000"/>
            <a:headEnd/>
            <a:tailEnd/>
          </a:ln>
          <a:effectLst>
            <a:softEdge rad="12700"/>
          </a:effectLst>
        </p:spPr>
      </p:pic>
    </p:spTree>
    <p:extLst>
      <p:ext uri="{BB962C8B-B14F-4D97-AF65-F5344CB8AC3E}">
        <p14:creationId xmlns="" xmlns:p14="http://schemas.microsoft.com/office/powerpoint/2010/main" val="3456062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38200"/>
            <a:ext cx="5867400" cy="6019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buFont typeface="Wingdings" pitchFamily="2" charset="2"/>
              <a:buChar char="Ø"/>
              <a:defRPr/>
            </a:pPr>
            <a:r>
              <a:rPr lang="en-IN" sz="2800" dirty="0">
                <a:solidFill>
                  <a:schemeClr val="tx1"/>
                </a:solidFill>
              </a:rPr>
              <a:t>Identification of VHSNC</a:t>
            </a:r>
          </a:p>
          <a:p>
            <a:pPr algn="just" fontAlgn="auto">
              <a:spcBef>
                <a:spcPts val="0"/>
              </a:spcBef>
              <a:spcAft>
                <a:spcPts val="0"/>
              </a:spcAft>
              <a:buFont typeface="Wingdings" pitchFamily="2" charset="2"/>
              <a:buChar char="Ø"/>
              <a:defRPr/>
            </a:pPr>
            <a:r>
              <a:rPr lang="en-IN" sz="2800" dirty="0">
                <a:solidFill>
                  <a:schemeClr val="tx1"/>
                </a:solidFill>
              </a:rPr>
              <a:t>Ensuring &amp; facilitate Bank Account for each VHSNC</a:t>
            </a:r>
          </a:p>
          <a:p>
            <a:pPr algn="just" fontAlgn="auto">
              <a:spcBef>
                <a:spcPts val="0"/>
              </a:spcBef>
              <a:spcAft>
                <a:spcPts val="0"/>
              </a:spcAft>
              <a:buFont typeface="Wingdings" pitchFamily="2" charset="2"/>
              <a:buChar char="Ø"/>
              <a:defRPr/>
            </a:pPr>
            <a:r>
              <a:rPr lang="en-IN" sz="2800" dirty="0">
                <a:solidFill>
                  <a:schemeClr val="tx1"/>
                </a:solidFill>
              </a:rPr>
              <a:t>Ensuring regular VHSNC meetings</a:t>
            </a:r>
          </a:p>
          <a:p>
            <a:pPr algn="just" fontAlgn="auto">
              <a:spcBef>
                <a:spcPts val="0"/>
              </a:spcBef>
              <a:spcAft>
                <a:spcPts val="0"/>
              </a:spcAft>
              <a:buFont typeface="Wingdings" pitchFamily="2" charset="2"/>
              <a:buChar char="Ø"/>
              <a:defRPr/>
            </a:pPr>
            <a:r>
              <a:rPr lang="en-IN" sz="2800" dirty="0">
                <a:solidFill>
                  <a:schemeClr val="tx1"/>
                </a:solidFill>
              </a:rPr>
              <a:t>Ensuring presence of VHSNC members in VHND</a:t>
            </a:r>
          </a:p>
          <a:p>
            <a:pPr algn="just" fontAlgn="auto">
              <a:spcBef>
                <a:spcPts val="0"/>
              </a:spcBef>
              <a:spcAft>
                <a:spcPts val="0"/>
              </a:spcAft>
              <a:buFont typeface="Wingdings" pitchFamily="2" charset="2"/>
              <a:buChar char="Ø"/>
              <a:defRPr/>
            </a:pPr>
            <a:r>
              <a:rPr lang="en-IN" sz="2800" dirty="0">
                <a:solidFill>
                  <a:schemeClr val="tx1"/>
                </a:solidFill>
              </a:rPr>
              <a:t>Handholding in preparation of minutes of VHSNC meeting.</a:t>
            </a:r>
          </a:p>
          <a:p>
            <a:pPr algn="just" fontAlgn="auto">
              <a:spcBef>
                <a:spcPts val="0"/>
              </a:spcBef>
              <a:spcAft>
                <a:spcPts val="0"/>
              </a:spcAft>
              <a:buFont typeface="Wingdings" pitchFamily="2" charset="2"/>
              <a:buChar char="Ø"/>
              <a:defRPr/>
            </a:pPr>
            <a:r>
              <a:rPr lang="en-IN" sz="2800" dirty="0">
                <a:solidFill>
                  <a:schemeClr val="tx1"/>
                </a:solidFill>
              </a:rPr>
              <a:t>Handhold &amp; Facilitate Maintenance of registers under the VHSNC</a:t>
            </a:r>
          </a:p>
          <a:p>
            <a:pPr algn="just" fontAlgn="auto">
              <a:spcBef>
                <a:spcPts val="0"/>
              </a:spcBef>
              <a:spcAft>
                <a:spcPts val="0"/>
              </a:spcAft>
              <a:buFont typeface="Wingdings" pitchFamily="2" charset="2"/>
              <a:buChar char="Ø"/>
              <a:defRPr/>
            </a:pPr>
            <a:r>
              <a:rPr lang="en-IN" sz="2800" dirty="0">
                <a:solidFill>
                  <a:schemeClr val="tx1"/>
                </a:solidFill>
              </a:rPr>
              <a:t>Maintenance of VHSNC account &amp; Cash Books</a:t>
            </a:r>
          </a:p>
          <a:p>
            <a:pPr algn="just" fontAlgn="auto">
              <a:spcBef>
                <a:spcPts val="0"/>
              </a:spcBef>
              <a:spcAft>
                <a:spcPts val="0"/>
              </a:spcAft>
              <a:buFont typeface="Wingdings" pitchFamily="2" charset="2"/>
              <a:buChar char="Ø"/>
              <a:defRPr/>
            </a:pPr>
            <a:r>
              <a:rPr lang="en-US" sz="2800" dirty="0">
                <a:solidFill>
                  <a:schemeClr val="tx1"/>
                </a:solidFill>
              </a:rPr>
              <a:t>focus to form Model VHSNCs. </a:t>
            </a:r>
            <a:endParaRPr lang="en-IN" sz="2800" dirty="0">
              <a:solidFill>
                <a:schemeClr val="tx1"/>
              </a:solidFill>
            </a:endParaRPr>
          </a:p>
        </p:txBody>
      </p:sp>
      <p:sp>
        <p:nvSpPr>
          <p:cNvPr id="3" name="Rounded Rectangle 2"/>
          <p:cNvSpPr/>
          <p:nvPr/>
        </p:nvSpPr>
        <p:spPr>
          <a:xfrm>
            <a:off x="228600" y="2057400"/>
            <a:ext cx="1981200"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3600" b="1" dirty="0">
                <a:solidFill>
                  <a:schemeClr val="tx1"/>
                </a:solidFill>
              </a:rPr>
              <a:t>VHSNC</a:t>
            </a:r>
          </a:p>
        </p:txBody>
      </p:sp>
      <p:sp>
        <p:nvSpPr>
          <p:cNvPr id="4" name="Left-Right Arrow 3"/>
          <p:cNvSpPr/>
          <p:nvPr/>
        </p:nvSpPr>
        <p:spPr>
          <a:xfrm>
            <a:off x="2209800" y="2971800"/>
            <a:ext cx="7620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 name="Rectangle 4"/>
          <p:cNvSpPr/>
          <p:nvPr/>
        </p:nvSpPr>
        <p:spPr>
          <a:xfrm>
            <a:off x="0" y="214290"/>
            <a:ext cx="9144000" cy="523220"/>
          </a:xfrm>
          <a:prstGeom prst="rect">
            <a:avLst/>
          </a:prstGeom>
          <a:solidFill>
            <a:srgbClr val="92D050"/>
          </a:solidFill>
        </p:spPr>
        <p:txBody>
          <a:bodyPr wrap="square">
            <a:spAutoFit/>
          </a:bodyPr>
          <a:lstStyle/>
          <a:p>
            <a:pPr algn="ctr" fontAlgn="auto">
              <a:spcBef>
                <a:spcPts val="0"/>
              </a:spcBef>
              <a:spcAft>
                <a:spcPts val="0"/>
              </a:spcAft>
              <a:defRPr/>
            </a:pPr>
            <a:r>
              <a:rPr lang="en-US" sz="2800" b="1" dirty="0" smtClean="0">
                <a:solidFill>
                  <a:schemeClr val="bg1"/>
                </a:solidFill>
              </a:rPr>
              <a:t>CAH at Different Levels</a:t>
            </a:r>
            <a:endParaRPr lang="en-US"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214422"/>
            <a:ext cx="5867400" cy="49292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Aft>
                <a:spcPts val="0"/>
              </a:spcAft>
              <a:buFont typeface="Wingdings" pitchFamily="2" charset="2"/>
              <a:buChar char="Ø"/>
              <a:defRPr/>
            </a:pPr>
            <a:r>
              <a:rPr lang="en-IN" sz="2800" dirty="0" smtClean="0">
                <a:solidFill>
                  <a:schemeClr val="tx1"/>
                </a:solidFill>
              </a:rPr>
              <a:t>Strengthening of  Sub centre functioning  with the inclusion of RHP and 2</a:t>
            </a:r>
            <a:r>
              <a:rPr lang="en-IN" sz="2800" baseline="30000" dirty="0" smtClean="0">
                <a:solidFill>
                  <a:schemeClr val="tx1"/>
                </a:solidFill>
              </a:rPr>
              <a:t>nd</a:t>
            </a:r>
            <a:r>
              <a:rPr lang="en-IN" sz="2800" dirty="0" smtClean="0">
                <a:solidFill>
                  <a:schemeClr val="tx1"/>
                </a:solidFill>
              </a:rPr>
              <a:t> ANM at the sub </a:t>
            </a:r>
            <a:r>
              <a:rPr lang="en-IN" sz="2800" dirty="0" err="1" smtClean="0">
                <a:solidFill>
                  <a:schemeClr val="tx1"/>
                </a:solidFill>
              </a:rPr>
              <a:t>center</a:t>
            </a:r>
            <a:r>
              <a:rPr lang="en-IN" sz="2800" dirty="0" smtClean="0">
                <a:solidFill>
                  <a:schemeClr val="tx1"/>
                </a:solidFill>
              </a:rPr>
              <a:t>.</a:t>
            </a:r>
          </a:p>
          <a:p>
            <a:pPr algn="just" fontAlgn="auto">
              <a:spcAft>
                <a:spcPts val="0"/>
              </a:spcAft>
              <a:defRPr/>
            </a:pPr>
            <a:endParaRPr lang="en-IN" sz="2800" dirty="0" smtClean="0">
              <a:solidFill>
                <a:schemeClr val="tx1"/>
              </a:solidFill>
            </a:endParaRPr>
          </a:p>
          <a:p>
            <a:pPr algn="just" fontAlgn="auto">
              <a:spcAft>
                <a:spcPts val="0"/>
              </a:spcAft>
              <a:buFont typeface="Wingdings" pitchFamily="2" charset="2"/>
              <a:buChar char="Ø"/>
              <a:defRPr/>
            </a:pPr>
            <a:r>
              <a:rPr lang="en-IN" sz="2800" dirty="0" smtClean="0">
                <a:solidFill>
                  <a:schemeClr val="tx1"/>
                </a:solidFill>
              </a:rPr>
              <a:t>Ensure support to ANMs by LHV/LHS for better service delivery</a:t>
            </a:r>
            <a:endParaRPr lang="en-IN" sz="2800" dirty="0">
              <a:solidFill>
                <a:schemeClr val="tx1"/>
              </a:solidFill>
              <a:effectLst>
                <a:outerShdw blurRad="50000" dist="30000" dir="5400000" algn="tl" rotWithShape="0">
                  <a:srgbClr val="000000">
                    <a:alpha val="30000"/>
                  </a:srgbClr>
                </a:outerShdw>
              </a:effectLst>
            </a:endParaRPr>
          </a:p>
        </p:txBody>
      </p:sp>
      <p:sp>
        <p:nvSpPr>
          <p:cNvPr id="3" name="Rounded Rectangle 2"/>
          <p:cNvSpPr/>
          <p:nvPr/>
        </p:nvSpPr>
        <p:spPr>
          <a:xfrm>
            <a:off x="228600" y="2057400"/>
            <a:ext cx="1981200"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3600" b="1" dirty="0" smtClean="0">
                <a:solidFill>
                  <a:schemeClr val="tx1"/>
                </a:solidFill>
              </a:rPr>
              <a:t>Sub Centre</a:t>
            </a:r>
            <a:endParaRPr lang="en-IN" sz="3600" b="1" dirty="0">
              <a:solidFill>
                <a:schemeClr val="tx1"/>
              </a:solidFill>
            </a:endParaRPr>
          </a:p>
        </p:txBody>
      </p:sp>
      <p:sp>
        <p:nvSpPr>
          <p:cNvPr id="4" name="Left-Right Arrow 3"/>
          <p:cNvSpPr/>
          <p:nvPr/>
        </p:nvSpPr>
        <p:spPr>
          <a:xfrm>
            <a:off x="2209800" y="2971800"/>
            <a:ext cx="7620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 name="Rectangle 4"/>
          <p:cNvSpPr/>
          <p:nvPr/>
        </p:nvSpPr>
        <p:spPr>
          <a:xfrm>
            <a:off x="0" y="214290"/>
            <a:ext cx="9144000" cy="523220"/>
          </a:xfrm>
          <a:prstGeom prst="rect">
            <a:avLst/>
          </a:prstGeom>
          <a:solidFill>
            <a:srgbClr val="92D050"/>
          </a:solidFill>
        </p:spPr>
        <p:txBody>
          <a:bodyPr wrap="square">
            <a:spAutoFit/>
          </a:bodyPr>
          <a:lstStyle/>
          <a:p>
            <a:pPr algn="ctr" fontAlgn="auto">
              <a:spcBef>
                <a:spcPts val="0"/>
              </a:spcBef>
              <a:spcAft>
                <a:spcPts val="0"/>
              </a:spcAft>
              <a:defRPr/>
            </a:pPr>
            <a:r>
              <a:rPr lang="en-US" sz="2800" b="1" dirty="0" smtClean="0">
                <a:solidFill>
                  <a:schemeClr val="bg1"/>
                </a:solidFill>
              </a:rPr>
              <a:t>CAH at Different Levels</a:t>
            </a:r>
            <a:endParaRPr lang="en-US"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57232"/>
            <a:ext cx="5867400" cy="57864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Aft>
                <a:spcPts val="0"/>
              </a:spcAft>
              <a:buFont typeface="Wingdings" pitchFamily="2" charset="2"/>
              <a:buChar char="Ø"/>
              <a:defRPr/>
            </a:pPr>
            <a:r>
              <a:rPr lang="en-IN" sz="2600" dirty="0" smtClean="0">
                <a:solidFill>
                  <a:schemeClr val="tx1"/>
                </a:solidFill>
              </a:rPr>
              <a:t>Convergence meetings with other line departments and stake holder for health promotion &amp; promotion of CAH.</a:t>
            </a:r>
          </a:p>
          <a:p>
            <a:pPr algn="just" fontAlgn="auto">
              <a:spcAft>
                <a:spcPts val="0"/>
              </a:spcAft>
              <a:buFont typeface="Wingdings" pitchFamily="2" charset="2"/>
              <a:buChar char="Ø"/>
              <a:defRPr/>
            </a:pPr>
            <a:r>
              <a:rPr lang="en-IN" sz="2600" dirty="0" smtClean="0">
                <a:solidFill>
                  <a:schemeClr val="tx1"/>
                </a:solidFill>
              </a:rPr>
              <a:t>Cleanliness drives, basic transportation</a:t>
            </a:r>
          </a:p>
          <a:p>
            <a:pPr algn="just" fontAlgn="auto">
              <a:spcAft>
                <a:spcPts val="0"/>
              </a:spcAft>
              <a:buFont typeface="Wingdings" pitchFamily="2" charset="2"/>
              <a:buChar char="Ø"/>
              <a:defRPr/>
            </a:pPr>
            <a:r>
              <a:rPr lang="en-IN" sz="2600" dirty="0" smtClean="0">
                <a:solidFill>
                  <a:schemeClr val="tx1"/>
                </a:solidFill>
              </a:rPr>
              <a:t> Block review meetings, partnering in the health campaigns, resource persons for the VHSNC member,  ASHA trainings etc.</a:t>
            </a:r>
          </a:p>
          <a:p>
            <a:pPr algn="just" fontAlgn="auto">
              <a:spcAft>
                <a:spcPts val="0"/>
              </a:spcAft>
              <a:defRPr/>
            </a:pPr>
            <a:endParaRPr lang="en-IN" sz="2600" dirty="0" smtClean="0">
              <a:solidFill>
                <a:schemeClr val="tx1"/>
              </a:solidFill>
            </a:endParaRPr>
          </a:p>
          <a:p>
            <a:pPr algn="just" fontAlgn="auto">
              <a:spcAft>
                <a:spcPts val="0"/>
              </a:spcAft>
              <a:buFont typeface="Wingdings" pitchFamily="2" charset="2"/>
              <a:buChar char="Ø"/>
              <a:defRPr/>
            </a:pPr>
            <a:r>
              <a:rPr lang="en-IN" sz="2600" dirty="0" smtClean="0">
                <a:solidFill>
                  <a:schemeClr val="tx1"/>
                </a:solidFill>
              </a:rPr>
              <a:t>Ensure support to ANMs by LHV/LHS for better service delivery</a:t>
            </a:r>
            <a:endParaRPr lang="en-IN" sz="2600" dirty="0">
              <a:solidFill>
                <a:schemeClr val="tx1"/>
              </a:solidFill>
              <a:effectLst>
                <a:outerShdw blurRad="50000" dist="30000" dir="5400000" algn="tl" rotWithShape="0">
                  <a:srgbClr val="000000">
                    <a:alpha val="30000"/>
                  </a:srgbClr>
                </a:outerShdw>
              </a:effectLst>
            </a:endParaRPr>
          </a:p>
        </p:txBody>
      </p:sp>
      <p:sp>
        <p:nvSpPr>
          <p:cNvPr id="3" name="Rounded Rectangle 2"/>
          <p:cNvSpPr/>
          <p:nvPr/>
        </p:nvSpPr>
        <p:spPr>
          <a:xfrm>
            <a:off x="228600" y="2057400"/>
            <a:ext cx="1981200"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3600" b="1" dirty="0" smtClean="0">
                <a:solidFill>
                  <a:schemeClr val="tx1"/>
                </a:solidFill>
              </a:rPr>
              <a:t>Block Level</a:t>
            </a:r>
            <a:endParaRPr lang="en-IN" sz="3600" b="1" dirty="0">
              <a:solidFill>
                <a:schemeClr val="tx1"/>
              </a:solidFill>
            </a:endParaRPr>
          </a:p>
        </p:txBody>
      </p:sp>
      <p:sp>
        <p:nvSpPr>
          <p:cNvPr id="4" name="Left-Right Arrow 3"/>
          <p:cNvSpPr/>
          <p:nvPr/>
        </p:nvSpPr>
        <p:spPr>
          <a:xfrm>
            <a:off x="2209800" y="2971800"/>
            <a:ext cx="7620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 name="Rectangle 4"/>
          <p:cNvSpPr/>
          <p:nvPr/>
        </p:nvSpPr>
        <p:spPr>
          <a:xfrm>
            <a:off x="0" y="214290"/>
            <a:ext cx="9144000" cy="523220"/>
          </a:xfrm>
          <a:prstGeom prst="rect">
            <a:avLst/>
          </a:prstGeom>
          <a:solidFill>
            <a:srgbClr val="92D050"/>
          </a:solidFill>
        </p:spPr>
        <p:txBody>
          <a:bodyPr wrap="square">
            <a:spAutoFit/>
          </a:bodyPr>
          <a:lstStyle/>
          <a:p>
            <a:pPr algn="ctr" fontAlgn="auto">
              <a:spcBef>
                <a:spcPts val="0"/>
              </a:spcBef>
              <a:spcAft>
                <a:spcPts val="0"/>
              </a:spcAft>
              <a:defRPr/>
            </a:pPr>
            <a:r>
              <a:rPr lang="en-US" sz="2800" b="1" dirty="0" smtClean="0">
                <a:solidFill>
                  <a:schemeClr val="bg1"/>
                </a:solidFill>
              </a:rPr>
              <a:t>CAH at Different Levels</a:t>
            </a:r>
            <a:endParaRPr lang="en-US"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857232"/>
            <a:ext cx="5867400" cy="571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Aft>
                <a:spcPts val="0"/>
              </a:spcAft>
              <a:buFont typeface="Wingdings" pitchFamily="2" charset="2"/>
              <a:buChar char="Ø"/>
              <a:defRPr/>
            </a:pPr>
            <a:r>
              <a:rPr lang="en-IN" sz="2800" dirty="0" smtClean="0">
                <a:solidFill>
                  <a:schemeClr val="tx1"/>
                </a:solidFill>
              </a:rPr>
              <a:t>More pro active role of   district administration to bridge the gap to ensure  quality health services.</a:t>
            </a:r>
          </a:p>
          <a:p>
            <a:pPr algn="just" fontAlgn="auto">
              <a:spcAft>
                <a:spcPts val="0"/>
              </a:spcAft>
              <a:buFont typeface="Wingdings" pitchFamily="2" charset="2"/>
              <a:buChar char="Ø"/>
              <a:defRPr/>
            </a:pPr>
            <a:r>
              <a:rPr lang="en-IN" sz="2800" dirty="0" smtClean="0">
                <a:solidFill>
                  <a:schemeClr val="tx1"/>
                </a:solidFill>
              </a:rPr>
              <a:t>convergence at the district level with all concerned Line Departments</a:t>
            </a:r>
            <a:r>
              <a:rPr lang="en-IN" sz="2800" dirty="0" smtClean="0"/>
              <a:t>.</a:t>
            </a:r>
          </a:p>
          <a:p>
            <a:pPr algn="just" fontAlgn="auto">
              <a:spcAft>
                <a:spcPts val="0"/>
              </a:spcAft>
              <a:buFont typeface="Wingdings" pitchFamily="2" charset="2"/>
              <a:buChar char="Ø"/>
              <a:defRPr/>
            </a:pPr>
            <a:r>
              <a:rPr lang="en-IN" sz="2800" dirty="0" smtClean="0">
                <a:solidFill>
                  <a:schemeClr val="tx1"/>
                </a:solidFill>
              </a:rPr>
              <a:t>CAH agenda in the district review meetings, partnering in the health campaigns, resource persons for the VHSNC member,  ASHA trainings etc. </a:t>
            </a:r>
            <a:endParaRPr lang="en-IN" sz="2800" dirty="0">
              <a:solidFill>
                <a:schemeClr val="tx1"/>
              </a:solidFill>
            </a:endParaRPr>
          </a:p>
        </p:txBody>
      </p:sp>
      <p:sp>
        <p:nvSpPr>
          <p:cNvPr id="3" name="Rounded Rectangle 2"/>
          <p:cNvSpPr/>
          <p:nvPr/>
        </p:nvSpPr>
        <p:spPr>
          <a:xfrm>
            <a:off x="228600" y="2057400"/>
            <a:ext cx="1981200" cy="1981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3600" b="1" dirty="0" smtClean="0">
                <a:solidFill>
                  <a:schemeClr val="tx1"/>
                </a:solidFill>
              </a:rPr>
              <a:t>District</a:t>
            </a:r>
          </a:p>
          <a:p>
            <a:pPr algn="ctr" fontAlgn="auto">
              <a:spcBef>
                <a:spcPts val="0"/>
              </a:spcBef>
              <a:spcAft>
                <a:spcPts val="0"/>
              </a:spcAft>
              <a:defRPr/>
            </a:pPr>
            <a:r>
              <a:rPr lang="en-IN" sz="3600" b="1" dirty="0" smtClean="0">
                <a:solidFill>
                  <a:schemeClr val="tx1"/>
                </a:solidFill>
              </a:rPr>
              <a:t> Level</a:t>
            </a:r>
            <a:endParaRPr lang="en-IN" sz="3600" b="1" dirty="0">
              <a:solidFill>
                <a:schemeClr val="tx1"/>
              </a:solidFill>
            </a:endParaRPr>
          </a:p>
        </p:txBody>
      </p:sp>
      <p:sp>
        <p:nvSpPr>
          <p:cNvPr id="4" name="Left-Right Arrow 3"/>
          <p:cNvSpPr/>
          <p:nvPr/>
        </p:nvSpPr>
        <p:spPr>
          <a:xfrm>
            <a:off x="2209800" y="2971800"/>
            <a:ext cx="7620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 name="Rectangle 4"/>
          <p:cNvSpPr/>
          <p:nvPr/>
        </p:nvSpPr>
        <p:spPr>
          <a:xfrm>
            <a:off x="0" y="214290"/>
            <a:ext cx="9144000" cy="523220"/>
          </a:xfrm>
          <a:prstGeom prst="rect">
            <a:avLst/>
          </a:prstGeom>
          <a:solidFill>
            <a:srgbClr val="92D050"/>
          </a:solidFill>
        </p:spPr>
        <p:txBody>
          <a:bodyPr wrap="square">
            <a:spAutoFit/>
          </a:bodyPr>
          <a:lstStyle/>
          <a:p>
            <a:pPr algn="ctr" fontAlgn="auto">
              <a:spcBef>
                <a:spcPts val="0"/>
              </a:spcBef>
              <a:spcAft>
                <a:spcPts val="0"/>
              </a:spcAft>
              <a:defRPr/>
            </a:pPr>
            <a:r>
              <a:rPr lang="en-US" sz="2800" b="1" dirty="0" smtClean="0">
                <a:solidFill>
                  <a:schemeClr val="bg1"/>
                </a:solidFill>
              </a:rPr>
              <a:t>CAH at Different Levels</a:t>
            </a:r>
            <a:endParaRPr lang="en-US"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762000"/>
            <a:ext cx="6477000"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DPMU</a:t>
            </a:r>
          </a:p>
          <a:p>
            <a:pPr algn="ctr" fontAlgn="auto">
              <a:spcBef>
                <a:spcPts val="0"/>
              </a:spcBef>
              <a:spcAft>
                <a:spcPts val="0"/>
              </a:spcAft>
              <a:defRPr/>
            </a:pPr>
            <a:r>
              <a:rPr lang="en-US" sz="2400" b="1" dirty="0">
                <a:solidFill>
                  <a:schemeClr val="tx1"/>
                </a:solidFill>
              </a:rPr>
              <a:t>District ASHA Nodal Officer  (Addl. CM&amp;HO)</a:t>
            </a:r>
          </a:p>
          <a:p>
            <a:pPr algn="ctr" fontAlgn="auto">
              <a:spcBef>
                <a:spcPts val="0"/>
              </a:spcBef>
              <a:spcAft>
                <a:spcPts val="0"/>
              </a:spcAft>
              <a:defRPr/>
            </a:pPr>
            <a:r>
              <a:rPr lang="en-US" sz="2400" b="1" dirty="0">
                <a:solidFill>
                  <a:schemeClr val="tx1"/>
                </a:solidFill>
              </a:rPr>
              <a:t>supported by District Community </a:t>
            </a:r>
            <a:r>
              <a:rPr lang="en-US" sz="2400" b="1" dirty="0" err="1">
                <a:solidFill>
                  <a:schemeClr val="tx1"/>
                </a:solidFill>
              </a:rPr>
              <a:t>Mobilizer</a:t>
            </a:r>
            <a:r>
              <a:rPr lang="en-US" sz="2400" b="1" dirty="0">
                <a:solidFill>
                  <a:schemeClr val="tx1"/>
                </a:solidFill>
              </a:rPr>
              <a:t> District Coordinator (NGO supported)</a:t>
            </a:r>
          </a:p>
        </p:txBody>
      </p:sp>
      <p:sp>
        <p:nvSpPr>
          <p:cNvPr id="3" name="Rectangle 2"/>
          <p:cNvSpPr/>
          <p:nvPr/>
        </p:nvSpPr>
        <p:spPr>
          <a:xfrm>
            <a:off x="2362200" y="2743200"/>
            <a:ext cx="6553200"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tx1"/>
                </a:solidFill>
              </a:rPr>
              <a:t>BPMU</a:t>
            </a:r>
          </a:p>
          <a:p>
            <a:pPr algn="ctr" fontAlgn="auto">
              <a:spcBef>
                <a:spcPts val="0"/>
              </a:spcBef>
              <a:spcAft>
                <a:spcPts val="0"/>
              </a:spcAft>
              <a:defRPr/>
            </a:pPr>
            <a:r>
              <a:rPr lang="en-US" sz="2400" b="1" dirty="0">
                <a:solidFill>
                  <a:schemeClr val="tx1"/>
                </a:solidFill>
              </a:rPr>
              <a:t>Block ASHA Nodal Officer (SDM&amp;HO)</a:t>
            </a:r>
          </a:p>
          <a:p>
            <a:pPr algn="ctr" fontAlgn="auto">
              <a:spcBef>
                <a:spcPts val="0"/>
              </a:spcBef>
              <a:spcAft>
                <a:spcPts val="0"/>
              </a:spcAft>
              <a:defRPr/>
            </a:pPr>
            <a:r>
              <a:rPr lang="en-US" sz="2400" b="1" dirty="0">
                <a:solidFill>
                  <a:schemeClr val="tx1"/>
                </a:solidFill>
              </a:rPr>
              <a:t>supported by Block Community </a:t>
            </a:r>
            <a:r>
              <a:rPr lang="en-US" sz="2400" b="1" dirty="0" err="1">
                <a:solidFill>
                  <a:schemeClr val="tx1"/>
                </a:solidFill>
              </a:rPr>
              <a:t>Mobilizer</a:t>
            </a:r>
            <a:r>
              <a:rPr lang="en-US" sz="2400" b="1" dirty="0">
                <a:solidFill>
                  <a:schemeClr val="tx1"/>
                </a:solidFill>
              </a:rPr>
              <a:t>, Block Facilitator (NGO supported)</a:t>
            </a:r>
          </a:p>
        </p:txBody>
      </p:sp>
      <p:sp>
        <p:nvSpPr>
          <p:cNvPr id="4" name="Rectangle 3"/>
          <p:cNvSpPr/>
          <p:nvPr/>
        </p:nvSpPr>
        <p:spPr>
          <a:xfrm>
            <a:off x="2286000" y="4724400"/>
            <a:ext cx="65532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2600" b="1" dirty="0">
                <a:solidFill>
                  <a:schemeClr val="tx1"/>
                </a:solidFill>
              </a:rPr>
              <a:t>   ASHA Supervisor /ANM / AWW / ASHA</a:t>
            </a:r>
          </a:p>
        </p:txBody>
      </p:sp>
      <p:sp>
        <p:nvSpPr>
          <p:cNvPr id="5" name="Rectangle 4"/>
          <p:cNvSpPr/>
          <p:nvPr/>
        </p:nvSpPr>
        <p:spPr>
          <a:xfrm>
            <a:off x="2286000" y="6019800"/>
            <a:ext cx="64770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b="1" dirty="0">
              <a:solidFill>
                <a:schemeClr val="tx1"/>
              </a:solidFill>
            </a:endParaRPr>
          </a:p>
          <a:p>
            <a:pPr algn="ctr" fontAlgn="auto">
              <a:spcBef>
                <a:spcPts val="0"/>
              </a:spcBef>
              <a:spcAft>
                <a:spcPts val="0"/>
              </a:spcAft>
              <a:defRPr/>
            </a:pPr>
            <a:r>
              <a:rPr lang="en-US" sz="3200" b="1" dirty="0">
                <a:solidFill>
                  <a:schemeClr val="tx1"/>
                </a:solidFill>
              </a:rPr>
              <a:t>VHSNC members</a:t>
            </a:r>
          </a:p>
          <a:p>
            <a:pPr algn="ctr" fontAlgn="auto">
              <a:spcBef>
                <a:spcPts val="0"/>
              </a:spcBef>
              <a:spcAft>
                <a:spcPts val="0"/>
              </a:spcAft>
              <a:defRPr/>
            </a:pPr>
            <a:endParaRPr lang="en-IN" sz="3200" b="1" dirty="0">
              <a:solidFill>
                <a:schemeClr val="tx1"/>
              </a:solidFill>
            </a:endParaRPr>
          </a:p>
        </p:txBody>
      </p:sp>
      <p:sp>
        <p:nvSpPr>
          <p:cNvPr id="6" name="Up-Down Arrow 5"/>
          <p:cNvSpPr/>
          <p:nvPr/>
        </p:nvSpPr>
        <p:spPr>
          <a:xfrm>
            <a:off x="5486400" y="220980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8" name="Up-Down Arrow 7"/>
          <p:cNvSpPr/>
          <p:nvPr/>
        </p:nvSpPr>
        <p:spPr>
          <a:xfrm>
            <a:off x="5500694" y="4286256"/>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9" name="Up-Down Arrow 8"/>
          <p:cNvSpPr/>
          <p:nvPr/>
        </p:nvSpPr>
        <p:spPr>
          <a:xfrm>
            <a:off x="5572132" y="5572140"/>
            <a:ext cx="2286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0" name="Up-Down Arrow 9"/>
          <p:cNvSpPr/>
          <p:nvPr/>
        </p:nvSpPr>
        <p:spPr>
          <a:xfrm>
            <a:off x="228600" y="990600"/>
            <a:ext cx="2057400" cy="5562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Facilitation support by State Nodal Agency and  </a:t>
            </a:r>
            <a:r>
              <a:rPr lang="en-US" b="1" dirty="0">
                <a:solidFill>
                  <a:schemeClr val="bg1"/>
                </a:solidFill>
              </a:rPr>
              <a:t>Zonal coordinators (from NGOS)</a:t>
            </a:r>
            <a:endParaRPr lang="en-IN" b="1" dirty="0">
              <a:solidFill>
                <a:schemeClr val="bg1"/>
              </a:solidFill>
            </a:endParaRPr>
          </a:p>
        </p:txBody>
      </p:sp>
      <p:sp>
        <p:nvSpPr>
          <p:cNvPr id="11" name="Rectangle 10"/>
          <p:cNvSpPr/>
          <p:nvPr/>
        </p:nvSpPr>
        <p:spPr>
          <a:xfrm>
            <a:off x="0" y="0"/>
            <a:ext cx="9144000" cy="523220"/>
          </a:xfrm>
          <a:prstGeom prst="rect">
            <a:avLst/>
          </a:prstGeom>
          <a:solidFill>
            <a:srgbClr val="92D050"/>
          </a:solidFill>
        </p:spPr>
        <p:txBody>
          <a:bodyPr wrap="square">
            <a:spAutoFit/>
          </a:bodyPr>
          <a:lstStyle/>
          <a:p>
            <a:pPr algn="ctr">
              <a:defRPr/>
            </a:pPr>
            <a:r>
              <a:rPr lang="en-US" sz="2800" b="1" dirty="0" smtClean="0">
                <a:solidFill>
                  <a:schemeClr val="bg1"/>
                </a:solidFill>
                <a:latin typeface="Arial" pitchFamily="34" charset="0"/>
                <a:cs typeface="Arial" pitchFamily="34" charset="0"/>
              </a:rPr>
              <a:t>Mentoring of VHSNCs at District/Block/SC Levels</a:t>
            </a:r>
            <a:endParaRPr lang="en-US" sz="2800" b="1" dirty="0">
              <a:solidFill>
                <a:schemeClr val="accent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14357"/>
            <a:ext cx="8715436" cy="6000791"/>
          </a:xfrm>
          <a:prstGeom prst="rect">
            <a:avLst/>
          </a:prstGeom>
        </p:spPr>
        <p:txBody>
          <a:bodyPr wrap="square">
            <a:spAutoFit/>
          </a:bodyPr>
          <a:lstStyle/>
          <a:p>
            <a:pPr marL="541782" indent="-514350" algn="just">
              <a:buAutoNum type="arabicPeriod"/>
              <a:defRPr/>
            </a:pPr>
            <a:r>
              <a:rPr lang="en-IN" sz="2400" b="1" dirty="0" smtClean="0">
                <a:solidFill>
                  <a:schemeClr val="tx2">
                    <a:lumMod val="50000"/>
                  </a:schemeClr>
                </a:solidFill>
              </a:rPr>
              <a:t>4200 no of VHSNCs are  selected based on parameters. </a:t>
            </a:r>
          </a:p>
          <a:p>
            <a:pPr marL="541782" indent="-514350" algn="just">
              <a:defRPr/>
            </a:pPr>
            <a:endParaRPr lang="en-IN" sz="2400" b="1" dirty="0" smtClean="0">
              <a:solidFill>
                <a:schemeClr val="tx2">
                  <a:lumMod val="50000"/>
                </a:schemeClr>
              </a:solidFill>
            </a:endParaRPr>
          </a:p>
          <a:p>
            <a:pPr marL="541782" indent="-514350" algn="just">
              <a:defRPr/>
            </a:pPr>
            <a:r>
              <a:rPr lang="en-IN" sz="2400" b="1" dirty="0" smtClean="0">
                <a:solidFill>
                  <a:schemeClr val="tx2">
                    <a:lumMod val="50000"/>
                  </a:schemeClr>
                </a:solidFill>
              </a:rPr>
              <a:t>2. </a:t>
            </a:r>
            <a:r>
              <a:rPr lang="en-IN" sz="2400" b="1" u="sng" dirty="0" smtClean="0">
                <a:solidFill>
                  <a:schemeClr val="tx2">
                    <a:lumMod val="50000"/>
                  </a:schemeClr>
                </a:solidFill>
              </a:rPr>
              <a:t>Meetings: State &amp; District Level:</a:t>
            </a:r>
          </a:p>
          <a:p>
            <a:pPr algn="just">
              <a:buFont typeface="Wingdings" pitchFamily="2" charset="2"/>
              <a:buChar char="Ø"/>
              <a:defRPr/>
            </a:pPr>
            <a:r>
              <a:rPr lang="en-IN" sz="2400" dirty="0" smtClean="0"/>
              <a:t>   Orientation on Community Action for Health.</a:t>
            </a:r>
          </a:p>
          <a:p>
            <a:pPr algn="just">
              <a:defRPr/>
            </a:pPr>
            <a:endParaRPr lang="en-IN" sz="2400" dirty="0" smtClean="0"/>
          </a:p>
          <a:p>
            <a:pPr algn="just">
              <a:defRPr/>
            </a:pPr>
            <a:r>
              <a:rPr lang="en-US" sz="2400" dirty="0" smtClean="0"/>
              <a:t>3. </a:t>
            </a:r>
            <a:r>
              <a:rPr lang="en-IN" sz="2400" b="1" u="sng" dirty="0" smtClean="0">
                <a:solidFill>
                  <a:schemeClr val="tx2">
                    <a:lumMod val="50000"/>
                  </a:schemeClr>
                </a:solidFill>
              </a:rPr>
              <a:t>Mapping &amp; identification of Trainers for Community     </a:t>
            </a:r>
            <a:r>
              <a:rPr lang="en-IN" sz="2400" b="1" dirty="0" smtClean="0">
                <a:solidFill>
                  <a:schemeClr val="tx2">
                    <a:lumMod val="50000"/>
                  </a:schemeClr>
                </a:solidFill>
              </a:rPr>
              <a:t>	</a:t>
            </a:r>
            <a:r>
              <a:rPr lang="en-IN" sz="2400" b="1" u="sng" dirty="0" smtClean="0">
                <a:solidFill>
                  <a:schemeClr val="tx2">
                    <a:lumMod val="50000"/>
                  </a:schemeClr>
                </a:solidFill>
              </a:rPr>
              <a:t>Action for Health</a:t>
            </a:r>
          </a:p>
          <a:p>
            <a:pPr algn="just">
              <a:buFont typeface="Wingdings" pitchFamily="2" charset="2"/>
              <a:buChar char="Ø"/>
              <a:defRPr/>
            </a:pPr>
            <a:r>
              <a:rPr lang="en-US" sz="2400" dirty="0" smtClean="0"/>
              <a:t>VHSNC trainer pool issued for this activity</a:t>
            </a:r>
          </a:p>
          <a:p>
            <a:pPr algn="just">
              <a:defRPr/>
            </a:pPr>
            <a:endParaRPr lang="en-IN" sz="2400" dirty="0" smtClean="0">
              <a:solidFill>
                <a:schemeClr val="accent6">
                  <a:lumMod val="50000"/>
                </a:schemeClr>
              </a:solidFill>
            </a:endParaRPr>
          </a:p>
          <a:p>
            <a:pPr algn="just">
              <a:defRPr/>
            </a:pPr>
            <a:r>
              <a:rPr lang="en-IN" sz="2400" b="1" dirty="0" smtClean="0">
                <a:solidFill>
                  <a:schemeClr val="tx2">
                    <a:lumMod val="50000"/>
                  </a:schemeClr>
                </a:solidFill>
              </a:rPr>
              <a:t>4. </a:t>
            </a:r>
            <a:r>
              <a:rPr lang="en-IN" sz="2400" b="1" u="sng" dirty="0" smtClean="0">
                <a:solidFill>
                  <a:schemeClr val="tx2">
                    <a:lumMod val="50000"/>
                  </a:schemeClr>
                </a:solidFill>
              </a:rPr>
              <a:t>Development of resource material:  </a:t>
            </a:r>
          </a:p>
          <a:p>
            <a:pPr algn="just">
              <a:buFont typeface="Wingdings" pitchFamily="2" charset="2"/>
              <a:buChar char="Ø"/>
              <a:defRPr/>
            </a:pPr>
            <a:r>
              <a:rPr lang="en-IN" sz="2400" dirty="0" smtClean="0"/>
              <a:t>Capacity building of DCM, BCM, NGOs on Community Action for Health.</a:t>
            </a:r>
          </a:p>
          <a:p>
            <a:pPr algn="just">
              <a:lnSpc>
                <a:spcPct val="150000"/>
              </a:lnSpc>
              <a:buFont typeface="Wingdings" pitchFamily="2" charset="2"/>
              <a:buChar char="Ø"/>
              <a:defRPr/>
            </a:pPr>
            <a:r>
              <a:rPr lang="en-IN" sz="2400" dirty="0" smtClean="0"/>
              <a:t>Planning on Community Action for Health.  </a:t>
            </a:r>
          </a:p>
          <a:p>
            <a:pPr algn="just">
              <a:buFont typeface="Wingdings" pitchFamily="2" charset="2"/>
              <a:buChar char="Ø"/>
              <a:defRPr/>
            </a:pPr>
            <a:r>
              <a:rPr lang="en-IN" sz="2400" dirty="0" smtClean="0"/>
              <a:t>Systematic and vigorous  IEC activities supported by Material &amp; Content development. </a:t>
            </a:r>
          </a:p>
        </p:txBody>
      </p:sp>
      <p:sp>
        <p:nvSpPr>
          <p:cNvPr id="3" name="Title 1"/>
          <p:cNvSpPr txBox="1">
            <a:spLocks/>
          </p:cNvSpPr>
          <p:nvPr/>
        </p:nvSpPr>
        <p:spPr>
          <a:xfrm>
            <a:off x="214282" y="125760"/>
            <a:ext cx="8929718" cy="445720"/>
          </a:xfrm>
          <a:prstGeom prst="rect">
            <a:avLst/>
          </a:prstGeom>
          <a:solidFill>
            <a:srgbClr val="92D050"/>
          </a:solidFill>
        </p:spPr>
        <p:txBody>
          <a:bodyPr/>
          <a:lstStyle/>
          <a:p>
            <a:pPr algn="ctr" fontAlgn="auto">
              <a:spcBef>
                <a:spcPts val="0"/>
              </a:spcBef>
              <a:spcAft>
                <a:spcPts val="0"/>
              </a:spcAft>
              <a:defRPr/>
            </a:pPr>
            <a:r>
              <a:rPr lang="en-US" sz="2800" b="1" dirty="0" smtClean="0">
                <a:solidFill>
                  <a:schemeClr val="accent2"/>
                </a:solidFill>
              </a:rPr>
              <a:t> </a:t>
            </a:r>
            <a:r>
              <a:rPr lang="en-US" sz="2800" b="1" dirty="0" smtClean="0">
                <a:solidFill>
                  <a:schemeClr val="bg1"/>
                </a:solidFill>
              </a:rPr>
              <a:t>Activities initiated  under CAH</a:t>
            </a:r>
            <a:endParaRPr lang="en-US" sz="2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714357"/>
            <a:ext cx="8286808" cy="6001643"/>
          </a:xfrm>
          <a:prstGeom prst="rect">
            <a:avLst/>
          </a:prstGeom>
        </p:spPr>
        <p:txBody>
          <a:bodyPr wrap="square">
            <a:spAutoFit/>
          </a:bodyPr>
          <a:lstStyle/>
          <a:p>
            <a:pPr algn="just">
              <a:defRPr/>
            </a:pPr>
            <a:r>
              <a:rPr lang="en-US" sz="2400" dirty="0" smtClean="0">
                <a:latin typeface="Arial" pitchFamily="34" charset="0"/>
                <a:cs typeface="Arial" pitchFamily="34" charset="0"/>
              </a:rPr>
              <a:t>Member strength of VHSNC meeting have gone up from 5-6  to 15 and their participation is improving satisfactorily.</a:t>
            </a:r>
          </a:p>
          <a:p>
            <a:pPr algn="just">
              <a:defRPr/>
            </a:pPr>
            <a:endParaRPr lang="en-US" sz="2400" dirty="0" smtClean="0">
              <a:latin typeface="Arial" pitchFamily="34" charset="0"/>
              <a:cs typeface="Arial" pitchFamily="34" charset="0"/>
            </a:endParaRPr>
          </a:p>
          <a:p>
            <a:pPr algn="just">
              <a:defRPr/>
            </a:pPr>
            <a:r>
              <a:rPr lang="en-US" sz="2400" dirty="0" smtClean="0">
                <a:latin typeface="Arial" pitchFamily="34" charset="0"/>
                <a:cs typeface="Arial" pitchFamily="34" charset="0"/>
              </a:rPr>
              <a:t>All districts have reported holding of VHSNC meeting regularly and encouraging to note that Maternal and Child health issues have started getting priority attention.</a:t>
            </a:r>
          </a:p>
          <a:p>
            <a:pPr algn="just">
              <a:buFont typeface="Arial" pitchFamily="34" charset="0"/>
              <a:buChar char="•"/>
              <a:defRPr/>
            </a:pPr>
            <a:endParaRPr lang="en-US" sz="2400" dirty="0" smtClean="0">
              <a:latin typeface="Arial" pitchFamily="34" charset="0"/>
              <a:cs typeface="Arial" pitchFamily="34" charset="0"/>
            </a:endParaRPr>
          </a:p>
          <a:p>
            <a:pPr algn="just">
              <a:defRPr/>
            </a:pPr>
            <a:r>
              <a:rPr lang="en-US" sz="2400" dirty="0" smtClean="0">
                <a:latin typeface="Arial" pitchFamily="34" charset="0"/>
                <a:cs typeface="Arial" pitchFamily="34" charset="0"/>
              </a:rPr>
              <a:t>IEC activities have gone up and I Card have been provided to members which boost up their confidence level.</a:t>
            </a:r>
          </a:p>
          <a:p>
            <a:pPr algn="just">
              <a:defRPr/>
            </a:pPr>
            <a:endParaRPr lang="en-US" sz="2400" dirty="0" smtClean="0">
              <a:latin typeface="Arial" pitchFamily="34" charset="0"/>
              <a:cs typeface="Arial" pitchFamily="34" charset="0"/>
            </a:endParaRPr>
          </a:p>
          <a:p>
            <a:pPr algn="just">
              <a:defRPr/>
            </a:pPr>
            <a:r>
              <a:rPr lang="en-US" sz="2400" dirty="0" smtClean="0">
                <a:latin typeface="Arial" pitchFamily="34" charset="0"/>
                <a:cs typeface="Arial" pitchFamily="34" charset="0"/>
              </a:rPr>
              <a:t>Status of Untied  Fund has been documented well  and findings shared at Block and district level</a:t>
            </a:r>
            <a:r>
              <a:rPr lang="en-US" sz="2400" b="1" dirty="0" smtClean="0"/>
              <a:t>.</a:t>
            </a:r>
          </a:p>
          <a:p>
            <a:pPr algn="just">
              <a:defRPr/>
            </a:pPr>
            <a:r>
              <a:rPr lang="en-US" sz="2400" dirty="0" smtClean="0">
                <a:latin typeface="Arial" pitchFamily="34" charset="0"/>
                <a:cs typeface="Arial" pitchFamily="34" charset="0"/>
              </a:rPr>
              <a:t>Grievance </a:t>
            </a:r>
            <a:r>
              <a:rPr lang="en-US" sz="2400" dirty="0" err="1" smtClean="0">
                <a:latin typeface="Arial" pitchFamily="34" charset="0"/>
                <a:cs typeface="Arial" pitchFamily="34" charset="0"/>
              </a:rPr>
              <a:t>redressal</a:t>
            </a:r>
            <a:r>
              <a:rPr lang="en-US" sz="2400" dirty="0" smtClean="0">
                <a:latin typeface="Arial" pitchFamily="34" charset="0"/>
                <a:cs typeface="Arial" pitchFamily="34" charset="0"/>
              </a:rPr>
              <a:t>  mechanisms in place, District &amp; Block level committee is reconstituted. </a:t>
            </a:r>
          </a:p>
          <a:p>
            <a:pPr algn="just">
              <a:defRPr/>
            </a:pPr>
            <a:r>
              <a:rPr lang="en-US" sz="2400" dirty="0" smtClean="0">
                <a:latin typeface="Arial" pitchFamily="34" charset="0"/>
                <a:cs typeface="Arial" pitchFamily="34" charset="0"/>
              </a:rPr>
              <a:t>Strengthen </a:t>
            </a:r>
            <a:r>
              <a:rPr lang="en-US" sz="2400" b="1" smtClean="0">
                <a:latin typeface="Arial" pitchFamily="34" charset="0"/>
                <a:cs typeface="Arial" pitchFamily="34" charset="0"/>
              </a:rPr>
              <a:t>104</a:t>
            </a:r>
            <a:r>
              <a:rPr lang="en-US" sz="2400" smtClean="0">
                <a:latin typeface="Arial" pitchFamily="34" charset="0"/>
                <a:cs typeface="Arial" pitchFamily="34" charset="0"/>
              </a:rPr>
              <a:t> ASHA Helpline</a:t>
            </a:r>
            <a:r>
              <a:rPr lang="en-US" sz="2400" dirty="0" smtClean="0">
                <a:latin typeface="Arial" pitchFamily="34" charset="0"/>
                <a:cs typeface="Arial" pitchFamily="34" charset="0"/>
              </a:rPr>
              <a:t>.</a:t>
            </a:r>
            <a:endParaRPr lang="en-US" sz="2400" dirty="0" smtClean="0"/>
          </a:p>
          <a:p>
            <a:pPr algn="just">
              <a:defRPr/>
            </a:pPr>
            <a:endParaRPr lang="en-US" sz="2400" b="1" dirty="0" smtClean="0"/>
          </a:p>
        </p:txBody>
      </p:sp>
      <p:sp>
        <p:nvSpPr>
          <p:cNvPr id="3" name="Title 1"/>
          <p:cNvSpPr txBox="1">
            <a:spLocks/>
          </p:cNvSpPr>
          <p:nvPr/>
        </p:nvSpPr>
        <p:spPr>
          <a:xfrm>
            <a:off x="0" y="125760"/>
            <a:ext cx="9144000" cy="517158"/>
          </a:xfrm>
          <a:prstGeom prst="rect">
            <a:avLst/>
          </a:prstGeom>
          <a:solidFill>
            <a:srgbClr val="92D050"/>
          </a:solidFill>
        </p:spPr>
        <p:txBody>
          <a:bodyPr/>
          <a:lstStyle/>
          <a:p>
            <a:pPr algn="ctr" fontAlgn="auto">
              <a:spcAft>
                <a:spcPts val="0"/>
              </a:spcAft>
              <a:defRPr/>
            </a:pPr>
            <a:r>
              <a:rPr lang="en-US" sz="2800" b="1" dirty="0" smtClean="0">
                <a:solidFill>
                  <a:schemeClr val="bg1"/>
                </a:solidFill>
              </a:rPr>
              <a:t>Progress under CAH</a:t>
            </a:r>
            <a:endParaRPr lang="en-IN" sz="2800" b="1" dirty="0">
              <a:solidFill>
                <a:schemeClr val="bg1"/>
              </a:solidFill>
            </a:endParaRPr>
          </a:p>
        </p:txBody>
      </p:sp>
      <p:pic>
        <p:nvPicPr>
          <p:cNvPr id="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857232"/>
            <a:ext cx="396557" cy="381000"/>
          </a:xfrm>
          <a:prstGeom prst="rect">
            <a:avLst/>
          </a:prstGeom>
          <a:noFill/>
        </p:spPr>
      </p:pic>
      <p:pic>
        <p:nvPicPr>
          <p:cNvPr id="5"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1928802"/>
            <a:ext cx="396557" cy="381000"/>
          </a:xfrm>
          <a:prstGeom prst="rect">
            <a:avLst/>
          </a:prstGeom>
          <a:noFill/>
        </p:spPr>
      </p:pic>
      <p:pic>
        <p:nvPicPr>
          <p:cNvPr id="6"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3357562"/>
            <a:ext cx="396557" cy="381000"/>
          </a:xfrm>
          <a:prstGeom prst="rect">
            <a:avLst/>
          </a:prstGeom>
          <a:noFill/>
        </p:spPr>
      </p:pic>
      <p:pic>
        <p:nvPicPr>
          <p:cNvPr id="7"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4500570"/>
            <a:ext cx="396557" cy="381000"/>
          </a:xfrm>
          <a:prstGeom prst="rect">
            <a:avLst/>
          </a:prstGeom>
          <a:noFill/>
        </p:spPr>
      </p:pic>
      <p:pic>
        <p:nvPicPr>
          <p:cNvPr id="8"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5214950"/>
            <a:ext cx="396557" cy="381000"/>
          </a:xfrm>
          <a:prstGeom prst="rect">
            <a:avLst/>
          </a:prstGeom>
          <a:noFill/>
        </p:spPr>
      </p:pic>
      <p:pic>
        <p:nvPicPr>
          <p:cNvPr id="9"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85720" y="5857892"/>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000108"/>
            <a:ext cx="8358246" cy="6001643"/>
          </a:xfrm>
          <a:prstGeom prst="rect">
            <a:avLst/>
          </a:prstGeom>
        </p:spPr>
        <p:txBody>
          <a:bodyPr wrap="square">
            <a:spAutoFit/>
          </a:bodyPr>
          <a:lstStyle/>
          <a:p>
            <a:pPr algn="just">
              <a:defRPr/>
            </a:pPr>
            <a:r>
              <a:rPr lang="en-US" sz="2400" dirty="0" smtClean="0"/>
              <a:t>Identification and profiling of Mothers groups in tea garden is complete. Taken up advocacy with </a:t>
            </a:r>
            <a:r>
              <a:rPr lang="en-US" sz="2400" dirty="0" err="1" smtClean="0"/>
              <a:t>Labour</a:t>
            </a:r>
            <a:r>
              <a:rPr lang="en-US" sz="2400" dirty="0" smtClean="0"/>
              <a:t> Welfare Officers.</a:t>
            </a:r>
          </a:p>
          <a:p>
            <a:pPr algn="just">
              <a:buFont typeface="Arial" pitchFamily="34" charset="0"/>
              <a:buChar char="•"/>
              <a:defRPr/>
            </a:pPr>
            <a:endParaRPr lang="en-US" sz="2400" dirty="0" smtClean="0"/>
          </a:p>
          <a:p>
            <a:pPr algn="just">
              <a:defRPr/>
            </a:pPr>
            <a:r>
              <a:rPr lang="en-US" sz="2400" dirty="0" smtClean="0"/>
              <a:t>Cleanliness drive ,</a:t>
            </a:r>
            <a:r>
              <a:rPr lang="en-US" sz="2400" dirty="0" err="1" smtClean="0"/>
              <a:t>practise</a:t>
            </a:r>
            <a:r>
              <a:rPr lang="en-US" sz="2400" dirty="0" smtClean="0"/>
              <a:t> of safe drinking water and hand washing in AWCs, Schools ,Sub centers and community .</a:t>
            </a:r>
          </a:p>
          <a:p>
            <a:pPr algn="just">
              <a:defRPr/>
            </a:pPr>
            <a:endParaRPr lang="en-US" sz="2400" dirty="0" smtClean="0"/>
          </a:p>
          <a:p>
            <a:pPr algn="just">
              <a:defRPr/>
            </a:pPr>
            <a:r>
              <a:rPr lang="en-US" sz="2400" dirty="0" smtClean="0"/>
              <a:t>Sensitization of VHSNC members regarding their participation in VHND.</a:t>
            </a:r>
          </a:p>
          <a:p>
            <a:pPr algn="just">
              <a:buFont typeface="Arial" pitchFamily="34" charset="0"/>
              <a:buChar char="•"/>
              <a:defRPr/>
            </a:pPr>
            <a:endParaRPr lang="en-US" sz="2400" dirty="0" smtClean="0"/>
          </a:p>
          <a:p>
            <a:pPr algn="just">
              <a:defRPr/>
            </a:pPr>
            <a:r>
              <a:rPr lang="en-US" sz="2400" dirty="0" smtClean="0"/>
              <a:t>VHSNCs members are trained.</a:t>
            </a:r>
          </a:p>
          <a:p>
            <a:pPr algn="just">
              <a:defRPr/>
            </a:pPr>
            <a:endParaRPr lang="en-US" sz="2400" dirty="0" smtClean="0"/>
          </a:p>
          <a:p>
            <a:pPr lvl="0" algn="just">
              <a:defRPr/>
            </a:pPr>
            <a:r>
              <a:rPr lang="en-IN" sz="2400" dirty="0" smtClean="0"/>
              <a:t>Efforts initiated to converge with RD &amp; PR department/SIRD to integrate health agendas in the GPDPs. </a:t>
            </a:r>
          </a:p>
          <a:p>
            <a:pPr algn="just">
              <a:buFont typeface="Arial" pitchFamily="34" charset="0"/>
              <a:buChar char="•"/>
              <a:defRPr/>
            </a:pPr>
            <a:endParaRPr lang="en-US" sz="2400" dirty="0" smtClean="0"/>
          </a:p>
        </p:txBody>
      </p:sp>
      <p:sp>
        <p:nvSpPr>
          <p:cNvPr id="3" name="Title 1"/>
          <p:cNvSpPr txBox="1">
            <a:spLocks/>
          </p:cNvSpPr>
          <p:nvPr/>
        </p:nvSpPr>
        <p:spPr>
          <a:xfrm>
            <a:off x="0" y="125760"/>
            <a:ext cx="9144000" cy="660034"/>
          </a:xfrm>
          <a:prstGeom prst="rect">
            <a:avLst/>
          </a:prstGeom>
          <a:solidFill>
            <a:srgbClr val="92D050"/>
          </a:solidFill>
        </p:spPr>
        <p:txBody>
          <a:bodyPr/>
          <a:lstStyle/>
          <a:p>
            <a:pPr algn="ctr" fontAlgn="auto">
              <a:spcAft>
                <a:spcPts val="0"/>
              </a:spcAft>
              <a:defRPr/>
            </a:pPr>
            <a:r>
              <a:rPr lang="en-US" sz="2800" b="1" dirty="0" smtClean="0">
                <a:solidFill>
                  <a:schemeClr val="bg1"/>
                </a:solidFill>
              </a:rPr>
              <a:t>Progress under CAH</a:t>
            </a:r>
            <a:endParaRPr lang="en-IN" sz="2800" b="1" dirty="0">
              <a:solidFill>
                <a:schemeClr val="bg1"/>
              </a:solidFill>
            </a:endParaRPr>
          </a:p>
        </p:txBody>
      </p:sp>
      <p:pic>
        <p:nvPicPr>
          <p:cNvPr id="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1071546"/>
            <a:ext cx="396557" cy="381000"/>
          </a:xfrm>
          <a:prstGeom prst="rect">
            <a:avLst/>
          </a:prstGeom>
          <a:noFill/>
        </p:spPr>
      </p:pic>
      <p:pic>
        <p:nvPicPr>
          <p:cNvPr id="7"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2643182"/>
            <a:ext cx="396557" cy="381000"/>
          </a:xfrm>
          <a:prstGeom prst="rect">
            <a:avLst/>
          </a:prstGeom>
          <a:noFill/>
        </p:spPr>
      </p:pic>
      <p:pic>
        <p:nvPicPr>
          <p:cNvPr id="8"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3786190"/>
            <a:ext cx="396557" cy="381000"/>
          </a:xfrm>
          <a:prstGeom prst="rect">
            <a:avLst/>
          </a:prstGeom>
          <a:noFill/>
        </p:spPr>
      </p:pic>
      <p:pic>
        <p:nvPicPr>
          <p:cNvPr id="9"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4714884"/>
            <a:ext cx="396557" cy="381000"/>
          </a:xfrm>
          <a:prstGeom prst="rect">
            <a:avLst/>
          </a:prstGeom>
          <a:noFill/>
        </p:spPr>
      </p:pic>
      <p:pic>
        <p:nvPicPr>
          <p:cNvPr id="10"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5643578"/>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736"/>
            <a:ext cx="8572560" cy="2000548"/>
          </a:xfrm>
          <a:prstGeom prst="rect">
            <a:avLst/>
          </a:prstGeom>
        </p:spPr>
        <p:txBody>
          <a:bodyPr wrap="square">
            <a:spAutoFit/>
          </a:bodyPr>
          <a:lstStyle/>
          <a:p>
            <a:pPr algn="just">
              <a:defRPr/>
            </a:pPr>
            <a:r>
              <a:rPr lang="en-US" sz="2000" dirty="0" smtClean="0"/>
              <a:t>This is a new initiative  with support from AGCA as no baseline in the context of the Community Action for Health (CAH) was done  in the state. The findings can now be used for providing support to VHSNCs in  a more specific way. The findings have provided  clarity in areas where VHSNCs require advance support for scaling up their performance. Besides  this, it can be carried out in rest of VHSNCs </a:t>
            </a:r>
            <a:r>
              <a:rPr lang="en-US" sz="2400" dirty="0" smtClean="0"/>
              <a:t>as well.  </a:t>
            </a:r>
          </a:p>
        </p:txBody>
      </p:sp>
      <p:sp>
        <p:nvSpPr>
          <p:cNvPr id="3" name="Rectangle 2"/>
          <p:cNvSpPr/>
          <p:nvPr/>
        </p:nvSpPr>
        <p:spPr>
          <a:xfrm>
            <a:off x="0" y="142853"/>
            <a:ext cx="8929718" cy="1015663"/>
          </a:xfrm>
          <a:prstGeom prst="rect">
            <a:avLst/>
          </a:prstGeom>
          <a:solidFill>
            <a:srgbClr val="92D050"/>
          </a:solidFill>
        </p:spPr>
        <p:txBody>
          <a:bodyPr wrap="square">
            <a:spAutoFit/>
          </a:bodyPr>
          <a:lstStyle/>
          <a:p>
            <a:pPr algn="ctr"/>
            <a:r>
              <a:rPr lang="en-US" sz="2000" b="1" dirty="0" smtClean="0">
                <a:solidFill>
                  <a:schemeClr val="bg1"/>
                </a:solidFill>
              </a:rPr>
              <a:t>An Initiative to Prepare Baseline on Status of Functionality of the VHSNC and the RKS An Initiative to Prepare Baseline on Status of Functionality of the VHSNC and the RKS </a:t>
            </a:r>
            <a:endParaRPr lang="en-IN" sz="2000" dirty="0">
              <a:solidFill>
                <a:schemeClr val="bg1"/>
              </a:solidFill>
            </a:endParaRPr>
          </a:p>
        </p:txBody>
      </p:sp>
      <p:pic>
        <p:nvPicPr>
          <p:cNvPr id="4" name="Picture 3" descr="C:\Documents and Settings\VHAA13\Desktop\seema\P4280450.JPG"/>
          <p:cNvPicPr>
            <a:picLocks noChangeAspect="1" noChangeArrowheads="1"/>
          </p:cNvPicPr>
          <p:nvPr/>
        </p:nvPicPr>
        <p:blipFill>
          <a:blip r:embed="rId2" cstate="print"/>
          <a:srcRect/>
          <a:stretch>
            <a:fillRect/>
          </a:stretch>
        </p:blipFill>
        <p:spPr bwMode="auto">
          <a:xfrm>
            <a:off x="5357818" y="3786190"/>
            <a:ext cx="3500462" cy="2714644"/>
          </a:xfrm>
          <a:prstGeom prst="rect">
            <a:avLst/>
          </a:prstGeom>
          <a:noFill/>
          <a:ln w="9525">
            <a:noFill/>
            <a:miter lim="800000"/>
            <a:headEnd/>
            <a:tailEnd/>
          </a:ln>
        </p:spPr>
      </p:pic>
      <p:sp>
        <p:nvSpPr>
          <p:cNvPr id="5" name="Rectangle 4"/>
          <p:cNvSpPr/>
          <p:nvPr/>
        </p:nvSpPr>
        <p:spPr>
          <a:xfrm>
            <a:off x="142844" y="3500438"/>
            <a:ext cx="4786346" cy="3214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Aft>
                <a:spcPts val="0"/>
              </a:spcAft>
              <a:defRPr/>
            </a:pPr>
            <a:endParaRPr lang="en-IN" sz="2800" dirty="0">
              <a:solidFill>
                <a:schemeClr val="tx1"/>
              </a:solidFill>
              <a:effectLst>
                <a:outerShdw blurRad="50000" dist="30000" dir="5400000" algn="tl" rotWithShape="0">
                  <a:srgbClr val="000000">
                    <a:alpha val="30000"/>
                  </a:srgbClr>
                </a:outerShdw>
              </a:effectLst>
            </a:endParaRPr>
          </a:p>
        </p:txBody>
      </p:sp>
      <p:pic>
        <p:nvPicPr>
          <p:cNvPr id="1026" name="Picture 2" descr="C:\Users\Dip_ASHA_Consultant\Desktop\New folder\Morabazar block, Sivasagar district.jpg"/>
          <p:cNvPicPr>
            <a:picLocks noChangeAspect="1" noChangeArrowheads="1"/>
          </p:cNvPicPr>
          <p:nvPr/>
        </p:nvPicPr>
        <p:blipFill>
          <a:blip r:embed="rId3"/>
          <a:srcRect/>
          <a:stretch>
            <a:fillRect/>
          </a:stretch>
        </p:blipFill>
        <p:spPr bwMode="auto">
          <a:xfrm>
            <a:off x="310568" y="3643314"/>
            <a:ext cx="4332869" cy="3000396"/>
          </a:xfrm>
          <a:prstGeom prst="rect">
            <a:avLst/>
          </a:prstGeom>
          <a:noFill/>
        </p:spPr>
      </p:pic>
      <p:sp>
        <p:nvSpPr>
          <p:cNvPr id="7" name="Rectangle 6"/>
          <p:cNvSpPr/>
          <p:nvPr/>
        </p:nvSpPr>
        <p:spPr>
          <a:xfrm>
            <a:off x="5143504" y="3500438"/>
            <a:ext cx="3857652" cy="3143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Aft>
                <a:spcPts val="0"/>
              </a:spcAft>
              <a:defRPr/>
            </a:pPr>
            <a:endParaRPr lang="en-IN" sz="2800" dirty="0">
              <a:solidFill>
                <a:schemeClr val="tx1"/>
              </a:solidFill>
              <a:effectLst>
                <a:outerShdw blurRad="50000" dist="30000" dir="5400000" algn="tl" rotWithShape="0">
                  <a:srgbClr val="000000">
                    <a:alpha val="3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4290"/>
            <a:ext cx="9144000" cy="1000132"/>
          </a:xfrm>
          <a:solidFill>
            <a:srgbClr val="92D050"/>
          </a:solidFill>
        </p:spPr>
        <p:txBody>
          <a:bodyPr>
            <a:noAutofit/>
          </a:bodyPr>
          <a:lstStyle/>
          <a:p>
            <a:r>
              <a:rPr lang="en-US" sz="2000" b="1" dirty="0" smtClean="0">
                <a:solidFill>
                  <a:schemeClr val="bg1"/>
                </a:solidFill>
              </a:rPr>
              <a:t>An Initiative to Prepare Baseline on Status of Functionality of the VHSNC and the RKS An Initiative to Prepare Baseline on Status of Functionality of the VHSNC and the RKS </a:t>
            </a:r>
            <a:endParaRPr lang="en-IN" sz="2000" dirty="0">
              <a:solidFill>
                <a:schemeClr val="bg1"/>
              </a:solidFill>
            </a:endParaRPr>
          </a:p>
        </p:txBody>
      </p:sp>
      <p:sp>
        <p:nvSpPr>
          <p:cNvPr id="3" name="Content Placeholder 2"/>
          <p:cNvSpPr>
            <a:spLocks noGrp="1"/>
          </p:cNvSpPr>
          <p:nvPr>
            <p:ph idx="1"/>
          </p:nvPr>
        </p:nvSpPr>
        <p:spPr>
          <a:xfrm>
            <a:off x="357158" y="1285860"/>
            <a:ext cx="8501122" cy="5357850"/>
          </a:xfrm>
          <a:solidFill>
            <a:schemeClr val="bg1"/>
          </a:solidFill>
        </p:spPr>
        <p:txBody>
          <a:bodyPr>
            <a:normAutofit fontScale="25000" lnSpcReduction="20000"/>
          </a:bodyPr>
          <a:lstStyle/>
          <a:p>
            <a:pPr algn="just">
              <a:buNone/>
              <a:defRPr/>
            </a:pPr>
            <a:r>
              <a:rPr lang="en-US" sz="8800" b="1" u="sng" dirty="0" smtClean="0">
                <a:solidFill>
                  <a:schemeClr val="tx1"/>
                </a:solidFill>
              </a:rPr>
              <a:t>The key objectives for the Baseline Survey were to : </a:t>
            </a:r>
            <a:endParaRPr lang="en-IN" sz="8800" u="sng" dirty="0" smtClean="0">
              <a:solidFill>
                <a:schemeClr val="tx1"/>
              </a:solidFill>
            </a:endParaRPr>
          </a:p>
          <a:p>
            <a:pPr algn="just">
              <a:buFont typeface="Wingdings" pitchFamily="2" charset="2"/>
              <a:buChar char="q"/>
              <a:defRPr/>
            </a:pPr>
            <a:r>
              <a:rPr lang="en-IN" sz="8800" dirty="0" smtClean="0">
                <a:solidFill>
                  <a:schemeClr val="tx1"/>
                </a:solidFill>
              </a:rPr>
              <a:t>Identify the critical gaps that need to be addressed during the implementation of the  programme.</a:t>
            </a:r>
          </a:p>
          <a:p>
            <a:pPr algn="just">
              <a:buFont typeface="Wingdings" pitchFamily="2" charset="2"/>
              <a:buChar char="q"/>
              <a:defRPr/>
            </a:pPr>
            <a:r>
              <a:rPr lang="en-US" sz="8800" dirty="0" smtClean="0">
                <a:solidFill>
                  <a:schemeClr val="tx1"/>
                </a:solidFill>
              </a:rPr>
              <a:t>Prepare intervention plans based on the identified gaps.</a:t>
            </a:r>
            <a:endParaRPr lang="en-IN" sz="8800" dirty="0" smtClean="0">
              <a:solidFill>
                <a:schemeClr val="tx1"/>
              </a:solidFill>
            </a:endParaRPr>
          </a:p>
          <a:p>
            <a:pPr algn="just">
              <a:buFont typeface="Wingdings" pitchFamily="2" charset="2"/>
              <a:buChar char="q"/>
              <a:defRPr/>
            </a:pPr>
            <a:r>
              <a:rPr lang="en-US" sz="8800" dirty="0" smtClean="0">
                <a:solidFill>
                  <a:schemeClr val="tx1"/>
                </a:solidFill>
              </a:rPr>
              <a:t>Follow up on the improvements over the gaps periodically.</a:t>
            </a:r>
          </a:p>
          <a:p>
            <a:pPr algn="just">
              <a:buFont typeface="Wingdings" pitchFamily="2" charset="2"/>
              <a:buChar char="q"/>
              <a:defRPr/>
            </a:pPr>
            <a:r>
              <a:rPr lang="en-US" sz="8800" dirty="0" smtClean="0">
                <a:solidFill>
                  <a:schemeClr val="tx1"/>
                </a:solidFill>
              </a:rPr>
              <a:t>A set of 5 checklists and support guidelines were developed by AGCA Secretariat.</a:t>
            </a:r>
          </a:p>
          <a:p>
            <a:pPr algn="just">
              <a:buNone/>
              <a:defRPr/>
            </a:pPr>
            <a:r>
              <a:rPr lang="en-US" sz="8800" b="1" dirty="0" smtClean="0">
                <a:solidFill>
                  <a:schemeClr val="accent2"/>
                </a:solidFill>
              </a:rPr>
              <a:t>     </a:t>
            </a:r>
            <a:r>
              <a:rPr lang="en-US" sz="8800" b="1" u="sng" dirty="0" smtClean="0">
                <a:solidFill>
                  <a:schemeClr val="accent2"/>
                </a:solidFill>
              </a:rPr>
              <a:t>Baseline tools and mobile based software CS pro 6.0. The mobile app CS pro was used to ease the data collection and collation for generating reports for the analysis.</a:t>
            </a:r>
          </a:p>
          <a:p>
            <a:pPr algn="just">
              <a:buFont typeface="Wingdings" pitchFamily="2" charset="2"/>
              <a:buChar char="q"/>
              <a:defRPr/>
            </a:pPr>
            <a:r>
              <a:rPr lang="en-US" sz="8800" b="1" dirty="0" smtClean="0">
                <a:solidFill>
                  <a:schemeClr val="tx1"/>
                </a:solidFill>
              </a:rPr>
              <a:t>interview of VHSNC Members</a:t>
            </a:r>
          </a:p>
          <a:p>
            <a:pPr algn="just">
              <a:buFont typeface="Wingdings" pitchFamily="2" charset="2"/>
              <a:buChar char="q"/>
              <a:defRPr/>
            </a:pPr>
            <a:r>
              <a:rPr lang="en-US" sz="8800" b="1" dirty="0" err="1" smtClean="0">
                <a:solidFill>
                  <a:schemeClr val="tx1"/>
                </a:solidFill>
              </a:rPr>
              <a:t>Anganwadi</a:t>
            </a:r>
            <a:r>
              <a:rPr lang="en-US" sz="8800" b="1" dirty="0" smtClean="0">
                <a:solidFill>
                  <a:schemeClr val="tx1"/>
                </a:solidFill>
              </a:rPr>
              <a:t> Centre level</a:t>
            </a:r>
          </a:p>
          <a:p>
            <a:pPr algn="just">
              <a:buFont typeface="Wingdings" pitchFamily="2" charset="2"/>
              <a:buChar char="q"/>
              <a:defRPr/>
            </a:pPr>
            <a:r>
              <a:rPr lang="en-US" sz="8800" b="1" dirty="0" smtClean="0">
                <a:solidFill>
                  <a:schemeClr val="tx1"/>
                </a:solidFill>
              </a:rPr>
              <a:t>Checklist at Sub-Center level</a:t>
            </a:r>
          </a:p>
          <a:p>
            <a:pPr algn="just">
              <a:buFont typeface="Wingdings" pitchFamily="2" charset="2"/>
              <a:buChar char="q"/>
              <a:defRPr/>
            </a:pPr>
            <a:r>
              <a:rPr lang="en-US" sz="8800" b="1" dirty="0" smtClean="0">
                <a:solidFill>
                  <a:schemeClr val="tx1"/>
                </a:solidFill>
              </a:rPr>
              <a:t>Checklist for RKS of Block PHC</a:t>
            </a:r>
          </a:p>
          <a:p>
            <a:pPr algn="just">
              <a:buFont typeface="Wingdings" pitchFamily="2" charset="2"/>
              <a:buChar char="q"/>
              <a:defRPr/>
            </a:pPr>
            <a:r>
              <a:rPr lang="en-US" sz="8800" b="1" dirty="0" smtClean="0">
                <a:solidFill>
                  <a:schemeClr val="tx1"/>
                </a:solidFill>
              </a:rPr>
              <a:t>Checklist for Block PHC</a:t>
            </a:r>
          </a:p>
          <a:p>
            <a:endParaRPr lang="en-IN" dirty="0"/>
          </a:p>
        </p:txBody>
      </p:sp>
      <p:pic>
        <p:nvPicPr>
          <p:cNvPr id="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1285860"/>
            <a:ext cx="396557" cy="381000"/>
          </a:xfrm>
          <a:prstGeom prst="rect">
            <a:avLst/>
          </a:prstGeom>
          <a:noFill/>
        </p:spPr>
      </p:pic>
      <p:pic>
        <p:nvPicPr>
          <p:cNvPr id="5"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3857628"/>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305343"/>
            <a:ext cx="8286808" cy="5632311"/>
          </a:xfrm>
          <a:prstGeom prst="rect">
            <a:avLst/>
          </a:prstGeom>
        </p:spPr>
        <p:txBody>
          <a:bodyPr wrap="square">
            <a:spAutoFit/>
          </a:bodyPr>
          <a:lstStyle/>
          <a:p>
            <a:pPr algn="just"/>
            <a:r>
              <a:rPr lang="en-US" sz="2400" dirty="0" smtClean="0">
                <a:latin typeface="Arial" charset="0"/>
                <a:ea typeface="Times New Roman" pitchFamily="18" charset="0"/>
                <a:cs typeface="Arial" charset="0"/>
              </a:rPr>
              <a:t>Assam was one among 9 states which was selected for the pilot phase of CAH.</a:t>
            </a:r>
          </a:p>
          <a:p>
            <a:pPr algn="just"/>
            <a:endParaRPr lang="en-US" sz="2400" dirty="0" smtClean="0">
              <a:latin typeface="Arial" charset="0"/>
              <a:ea typeface="Times New Roman" pitchFamily="18" charset="0"/>
              <a:cs typeface="Arial" charset="0"/>
            </a:endParaRPr>
          </a:p>
          <a:p>
            <a:pPr algn="just"/>
            <a:r>
              <a:rPr lang="en-US" sz="2400" dirty="0" smtClean="0">
                <a:latin typeface="Arial" charset="0"/>
                <a:ea typeface="Times New Roman" pitchFamily="18" charset="0"/>
                <a:cs typeface="Arial" charset="0"/>
              </a:rPr>
              <a:t>State NHM was supported by the State nodal NGO, District and block NGOs to implement the </a:t>
            </a:r>
            <a:r>
              <a:rPr lang="en-US" sz="2400" dirty="0" err="1" smtClean="0">
                <a:latin typeface="Arial" charset="0"/>
                <a:ea typeface="Times New Roman" pitchFamily="18" charset="0"/>
                <a:cs typeface="Arial" charset="0"/>
              </a:rPr>
              <a:t>programme</a:t>
            </a:r>
            <a:r>
              <a:rPr lang="en-US" sz="2400" dirty="0" smtClean="0">
                <a:latin typeface="Arial" charset="0"/>
                <a:ea typeface="Times New Roman" pitchFamily="18" charset="0"/>
                <a:cs typeface="Arial" charset="0"/>
              </a:rPr>
              <a:t>. </a:t>
            </a:r>
          </a:p>
          <a:p>
            <a:pPr algn="just"/>
            <a:r>
              <a:rPr lang="en-US" sz="2400" dirty="0" smtClean="0">
                <a:latin typeface="Arial" charset="0"/>
                <a:cs typeface="Arial" charset="0"/>
              </a:rPr>
              <a:t>Pilot phase-3 Districts and 9 blocks in 2008-09.</a:t>
            </a:r>
          </a:p>
          <a:p>
            <a:pPr algn="just"/>
            <a:endParaRPr lang="en-US" sz="2400" dirty="0" smtClean="0">
              <a:latin typeface="Arial" charset="0"/>
              <a:cs typeface="Arial" charset="0"/>
            </a:endParaRPr>
          </a:p>
          <a:p>
            <a:pPr algn="just"/>
            <a:r>
              <a:rPr lang="en-US" sz="2400" dirty="0" smtClean="0">
                <a:latin typeface="Arial" charset="0"/>
                <a:cs typeface="Times New Roman" pitchFamily="18" charset="0"/>
              </a:rPr>
              <a:t>Second small scale up- 5 districts and 34 blocks covering </a:t>
            </a:r>
            <a:r>
              <a:rPr lang="en-US" sz="2400" dirty="0" smtClean="0">
                <a:latin typeface="Arial" charset="0"/>
                <a:cs typeface="Calibri" pitchFamily="34" charset="0"/>
              </a:rPr>
              <a:t>5678 VHSNC (2013-14)</a:t>
            </a:r>
          </a:p>
          <a:p>
            <a:pPr algn="just"/>
            <a:endParaRPr lang="en-US" sz="2400" dirty="0" smtClean="0">
              <a:latin typeface="Arial" charset="0"/>
              <a:cs typeface="Calibri" pitchFamily="34" charset="0"/>
            </a:endParaRPr>
          </a:p>
          <a:p>
            <a:pPr algn="just"/>
            <a:r>
              <a:rPr lang="en-US" sz="2400" dirty="0" smtClean="0">
                <a:latin typeface="Arial" charset="0"/>
                <a:cs typeface="Calibri" pitchFamily="34" charset="0"/>
              </a:rPr>
              <a:t>Key strategy was to </a:t>
            </a:r>
            <a:r>
              <a:rPr lang="en-US" sz="2400" dirty="0" err="1" smtClean="0">
                <a:latin typeface="Arial" charset="0"/>
                <a:cs typeface="Calibri" pitchFamily="34" charset="0"/>
              </a:rPr>
              <a:t>mobilise</a:t>
            </a:r>
            <a:r>
              <a:rPr lang="en-US" sz="2400" dirty="0" smtClean="0">
                <a:latin typeface="Arial" charset="0"/>
                <a:cs typeface="Calibri" pitchFamily="34" charset="0"/>
              </a:rPr>
              <a:t> community, establish planning and monitoring committees, building capacities of committees, monitoring of health services using tools, preparation of report cards and organizing Jan </a:t>
            </a:r>
            <a:r>
              <a:rPr lang="en-US" sz="2400" dirty="0" err="1" smtClean="0">
                <a:latin typeface="Arial" charset="0"/>
                <a:cs typeface="Calibri" pitchFamily="34" charset="0"/>
              </a:rPr>
              <a:t>samwads</a:t>
            </a:r>
            <a:r>
              <a:rPr lang="en-US" sz="2400" dirty="0" smtClean="0">
                <a:latin typeface="Arial" charset="0"/>
                <a:cs typeface="Calibri" pitchFamily="34" charset="0"/>
              </a:rPr>
              <a:t>. </a:t>
            </a:r>
          </a:p>
        </p:txBody>
      </p:sp>
      <p:sp>
        <p:nvSpPr>
          <p:cNvPr id="3" name="Title 1"/>
          <p:cNvSpPr txBox="1">
            <a:spLocks/>
          </p:cNvSpPr>
          <p:nvPr/>
        </p:nvSpPr>
        <p:spPr>
          <a:xfrm>
            <a:off x="0" y="125760"/>
            <a:ext cx="9144000" cy="874348"/>
          </a:xfrm>
          <a:prstGeom prst="rect">
            <a:avLst/>
          </a:prstGeom>
          <a:solidFill>
            <a:srgbClr val="92D050"/>
          </a:solidFill>
        </p:spPr>
        <p:txBody>
          <a:bodyPr/>
          <a:lstStyle/>
          <a:p>
            <a:pPr lvl="0" algn="ctr" defTabSz="457200">
              <a:spcBef>
                <a:spcPct val="0"/>
              </a:spcBef>
            </a:pPr>
            <a:r>
              <a:rPr lang="en-US" sz="2800" b="1" dirty="0" smtClean="0">
                <a:solidFill>
                  <a:schemeClr val="bg1"/>
                </a:solidFill>
              </a:rPr>
              <a:t>History of Community Action for Health in</a:t>
            </a:r>
          </a:p>
          <a:p>
            <a:pPr lvl="0" algn="ctr" defTabSz="457200">
              <a:spcBef>
                <a:spcPct val="0"/>
              </a:spcBef>
            </a:pPr>
            <a:r>
              <a:rPr lang="en-US" sz="2800" b="1" dirty="0" smtClean="0">
                <a:solidFill>
                  <a:schemeClr val="bg1"/>
                </a:solidFill>
              </a:rPr>
              <a:t> Assam</a:t>
            </a:r>
            <a:endParaRPr kumimoji="0" lang="en-GB" sz="2800" b="0" i="0" u="none" strike="noStrike" kern="1200" cap="none" spc="0" normalizeH="0" baseline="0" noProof="0" dirty="0">
              <a:ln>
                <a:noFill/>
              </a:ln>
              <a:solidFill>
                <a:schemeClr val="bg1"/>
              </a:solidFill>
              <a:effectLst/>
              <a:uLnTx/>
              <a:uFillTx/>
              <a:latin typeface="+mj-lt"/>
              <a:ea typeface="+mj-ea"/>
              <a:cs typeface="+mj-cs"/>
            </a:endParaRPr>
          </a:p>
        </p:txBody>
      </p:sp>
      <p:pic>
        <p:nvPicPr>
          <p:cNvPr id="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1357298"/>
            <a:ext cx="396557" cy="381000"/>
          </a:xfrm>
          <a:prstGeom prst="rect">
            <a:avLst/>
          </a:prstGeom>
          <a:noFill/>
        </p:spPr>
      </p:pic>
      <p:pic>
        <p:nvPicPr>
          <p:cNvPr id="8"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2571744"/>
            <a:ext cx="396557" cy="381000"/>
          </a:xfrm>
          <a:prstGeom prst="rect">
            <a:avLst/>
          </a:prstGeom>
          <a:noFill/>
        </p:spPr>
      </p:pic>
      <p:pic>
        <p:nvPicPr>
          <p:cNvPr id="9"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4000504"/>
            <a:ext cx="396557" cy="381000"/>
          </a:xfrm>
          <a:prstGeom prst="rect">
            <a:avLst/>
          </a:prstGeom>
          <a:noFill/>
        </p:spPr>
      </p:pic>
      <p:pic>
        <p:nvPicPr>
          <p:cNvPr id="10"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5000636"/>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57126" y="2500306"/>
          <a:ext cx="8786874" cy="2071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152400" y="0"/>
          <a:ext cx="8705880" cy="2500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609600" y="4643446"/>
          <a:ext cx="8320118" cy="200026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25760"/>
            <a:ext cx="9144000" cy="517158"/>
          </a:xfrm>
          <a:prstGeom prst="rect">
            <a:avLst/>
          </a:prstGeom>
          <a:solidFill>
            <a:srgbClr val="92D050"/>
          </a:solidFill>
        </p:spPr>
        <p:txBody>
          <a:bodyPr/>
          <a:lstStyle/>
          <a:p>
            <a:pPr algn="ctr" fontAlgn="auto">
              <a:spcAft>
                <a:spcPts val="0"/>
              </a:spcAft>
              <a:defRPr/>
            </a:pPr>
            <a:r>
              <a:rPr lang="en-US" sz="2800" b="1" dirty="0" smtClean="0">
                <a:solidFill>
                  <a:schemeClr val="bg1"/>
                </a:solidFill>
              </a:rPr>
              <a:t>Best Practices</a:t>
            </a:r>
            <a:endParaRPr lang="en-IN" sz="2800" b="1" dirty="0">
              <a:solidFill>
                <a:schemeClr val="bg1"/>
              </a:solidFill>
            </a:endParaRPr>
          </a:p>
        </p:txBody>
      </p:sp>
      <p:sp>
        <p:nvSpPr>
          <p:cNvPr id="3" name="Rectangle 2"/>
          <p:cNvSpPr/>
          <p:nvPr/>
        </p:nvSpPr>
        <p:spPr>
          <a:xfrm>
            <a:off x="500034" y="714357"/>
            <a:ext cx="8429684" cy="3170099"/>
          </a:xfrm>
          <a:prstGeom prst="rect">
            <a:avLst/>
          </a:prstGeom>
        </p:spPr>
        <p:txBody>
          <a:bodyPr wrap="square">
            <a:spAutoFit/>
          </a:bodyPr>
          <a:lstStyle/>
          <a:p>
            <a:pPr lvl="0" algn="just">
              <a:defRPr/>
            </a:pPr>
            <a:r>
              <a:rPr lang="en-US" sz="2000" b="1" dirty="0" smtClean="0">
                <a:solidFill>
                  <a:schemeClr val="accent2"/>
                </a:solidFill>
                <a:latin typeface="Calibri" pitchFamily="34" charset="0"/>
                <a:ea typeface="Times New Roman" pitchFamily="18" charset="0"/>
                <a:cs typeface="Times New Roman" pitchFamily="18" charset="0"/>
              </a:rPr>
              <a:t>Profile of Mothers Group.</a:t>
            </a:r>
            <a:endParaRPr lang="en-US" sz="1200" b="1" dirty="0" smtClean="0">
              <a:solidFill>
                <a:schemeClr val="accent2"/>
              </a:solidFill>
              <a:latin typeface="Arial" pitchFamily="34" charset="0"/>
              <a:cs typeface="Arial" pitchFamily="34" charset="0"/>
            </a:endParaRPr>
          </a:p>
          <a:p>
            <a:pPr lvl="0" algn="just">
              <a:defRPr/>
            </a:pPr>
            <a:r>
              <a:rPr lang="en-US" dirty="0" smtClean="0"/>
              <a:t>Identification and profiling of 32 Mothers group is complete. Facilitation of linkages with concerned VHSNC is completed. </a:t>
            </a:r>
            <a:r>
              <a:rPr lang="en-IN" dirty="0" smtClean="0"/>
              <a:t>Mobilising mothers’ groups in tea gardens and linking them with the VHSNCs with the focus on addressing maternal mortality among tea garden workers. </a:t>
            </a:r>
            <a:endParaRPr lang="en-US" dirty="0" smtClean="0"/>
          </a:p>
          <a:p>
            <a:r>
              <a:rPr lang="en-US" b="1" dirty="0" smtClean="0">
                <a:solidFill>
                  <a:schemeClr val="accent2"/>
                </a:solidFill>
              </a:rPr>
              <a:t>I card to VHSNCs. </a:t>
            </a:r>
            <a:r>
              <a:rPr lang="en-US" dirty="0" smtClean="0"/>
              <a:t>VHSNC availing </a:t>
            </a:r>
            <a:r>
              <a:rPr lang="en-US" dirty="0" err="1" smtClean="0"/>
              <a:t>Cheque</a:t>
            </a:r>
            <a:r>
              <a:rPr lang="en-US" dirty="0" smtClean="0"/>
              <a:t> facility</a:t>
            </a:r>
          </a:p>
          <a:p>
            <a:pPr>
              <a:buFont typeface="Arial" charset="0"/>
              <a:buChar char="•"/>
            </a:pPr>
            <a:r>
              <a:rPr lang="en-US" dirty="0" smtClean="0"/>
              <a:t>Arrangement  of local transportation  (</a:t>
            </a:r>
            <a:r>
              <a:rPr lang="en-US" i="1" dirty="0" err="1" smtClean="0"/>
              <a:t>Thela</a:t>
            </a:r>
            <a:r>
              <a:rPr lang="en-US" dirty="0" smtClean="0"/>
              <a:t>) for pregnant women through VHSNC</a:t>
            </a:r>
          </a:p>
          <a:p>
            <a:pPr algn="just"/>
            <a:r>
              <a:rPr lang="en-US" dirty="0" smtClean="0"/>
              <a:t>A sample of the manner in which </a:t>
            </a:r>
            <a:r>
              <a:rPr lang="en-US" b="1" dirty="0" smtClean="0">
                <a:solidFill>
                  <a:schemeClr val="accent2"/>
                </a:solidFill>
              </a:rPr>
              <a:t>VHSNC meeting Proceedings </a:t>
            </a:r>
            <a:r>
              <a:rPr lang="en-US" dirty="0" smtClean="0"/>
              <a:t>are being maintained post CAH initiatives towards strengthening VHSNCs</a:t>
            </a:r>
          </a:p>
          <a:p>
            <a:pPr algn="just">
              <a:defRPr/>
            </a:pPr>
            <a:endParaRPr lang="en-US" dirty="0" smtClean="0"/>
          </a:p>
        </p:txBody>
      </p:sp>
      <p:graphicFrame>
        <p:nvGraphicFramePr>
          <p:cNvPr id="4" name="Table 3"/>
          <p:cNvGraphicFramePr>
            <a:graphicFrameLocks noGrp="1"/>
          </p:cNvGraphicFramePr>
          <p:nvPr/>
        </p:nvGraphicFramePr>
        <p:xfrm>
          <a:off x="5715008" y="3581590"/>
          <a:ext cx="3214710" cy="3312414"/>
        </p:xfrm>
        <a:graphic>
          <a:graphicData uri="http://schemas.openxmlformats.org/drawingml/2006/table">
            <a:tbl>
              <a:tblPr/>
              <a:tblGrid>
                <a:gridCol w="3214710"/>
              </a:tblGrid>
              <a:tr h="319403">
                <a:tc>
                  <a:txBody>
                    <a:bodyPr/>
                    <a:lstStyle/>
                    <a:p>
                      <a:pPr algn="ctr">
                        <a:lnSpc>
                          <a:spcPct val="115000"/>
                        </a:lnSpc>
                        <a:spcAft>
                          <a:spcPts val="0"/>
                        </a:spcAft>
                      </a:pPr>
                      <a:r>
                        <a:rPr lang="en-US" sz="2400" b="1" dirty="0" smtClean="0">
                          <a:solidFill>
                            <a:schemeClr val="accent2"/>
                          </a:solidFill>
                          <a:latin typeface="Calibri"/>
                          <a:ea typeface="Times New Roman"/>
                          <a:cs typeface="Times New Roman"/>
                        </a:rPr>
                        <a:t>Mothers Club profile</a:t>
                      </a:r>
                      <a:endParaRPr lang="en-US" sz="2400" b="1" dirty="0">
                        <a:solidFill>
                          <a:schemeClr val="accent2"/>
                        </a:solidFill>
                        <a:latin typeface="Calibri"/>
                        <a:ea typeface="Times New Roman"/>
                        <a:cs typeface="Times New Roman"/>
                      </a:endParaRPr>
                    </a:p>
                  </a:txBody>
                  <a:tcPr marL="68402" marR="6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23779">
                <a:tc>
                  <a:txBody>
                    <a:bodyPr/>
                    <a:lstStyle/>
                    <a:p>
                      <a:pPr>
                        <a:lnSpc>
                          <a:spcPct val="115000"/>
                        </a:lnSpc>
                        <a:spcAft>
                          <a:spcPts val="0"/>
                        </a:spcAft>
                      </a:pPr>
                      <a:r>
                        <a:rPr lang="en-US" sz="1100" dirty="0">
                          <a:latin typeface="Calibri"/>
                          <a:ea typeface="Times New Roman"/>
                          <a:cs typeface="Times New Roman"/>
                        </a:rPr>
                        <a:t>General </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Name of the Garden </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Name of the Mothers Group(MG)</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When was it formed? </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D/M/Y</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No of House hold covered by the MG</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Name of nearest VHSNC</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Name of nearest AWC</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Name of Nearest Sub Health Center</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Name of Nearest PHC/MPHC/BPHC</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Name of Nearest CHC</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Name of the Tea Garden Hospital( if ,Hospital is in place)</a:t>
                      </a:r>
                      <a:endParaRPr lang="en-IN" sz="1100" dirty="0">
                        <a:latin typeface="Calibri"/>
                        <a:ea typeface="Times New Roman"/>
                        <a:cs typeface="Times New Roman"/>
                      </a:endParaRPr>
                    </a:p>
                    <a:p>
                      <a:pPr>
                        <a:lnSpc>
                          <a:spcPct val="115000"/>
                        </a:lnSpc>
                        <a:spcAft>
                          <a:spcPts val="0"/>
                        </a:spcAft>
                      </a:pPr>
                      <a:r>
                        <a:rPr lang="en-US" sz="1100" dirty="0">
                          <a:latin typeface="Calibri"/>
                          <a:ea typeface="Times New Roman"/>
                          <a:cs typeface="Times New Roman"/>
                        </a:rPr>
                        <a:t>Any other( why was it </a:t>
                      </a:r>
                      <a:r>
                        <a:rPr lang="en-US" sz="1100" dirty="0" err="1">
                          <a:latin typeface="Calibri"/>
                          <a:ea typeface="Times New Roman"/>
                          <a:cs typeface="Times New Roman"/>
                        </a:rPr>
                        <a:t>formed?who</a:t>
                      </a:r>
                      <a:r>
                        <a:rPr lang="en-US" sz="1100" dirty="0">
                          <a:latin typeface="Calibri"/>
                          <a:ea typeface="Times New Roman"/>
                          <a:cs typeface="Times New Roman"/>
                        </a:rPr>
                        <a:t> is the key </a:t>
                      </a:r>
                      <a:r>
                        <a:rPr lang="en-US" sz="1100" dirty="0" err="1">
                          <a:latin typeface="Calibri"/>
                          <a:ea typeface="Times New Roman"/>
                          <a:cs typeface="Times New Roman"/>
                        </a:rPr>
                        <a:t>person?etc</a:t>
                      </a:r>
                      <a:r>
                        <a:rPr lang="en-US" sz="1100" dirty="0">
                          <a:latin typeface="Calibri"/>
                          <a:ea typeface="Times New Roman"/>
                          <a:cs typeface="Times New Roman"/>
                        </a:rPr>
                        <a:t>)</a:t>
                      </a:r>
                      <a:endParaRPr lang="en-IN" sz="1100" dirty="0">
                        <a:latin typeface="Calibri"/>
                        <a:ea typeface="Times New Roman"/>
                        <a:cs typeface="Times New Roman"/>
                      </a:endParaRPr>
                    </a:p>
                  </a:txBody>
                  <a:tcPr marL="68402" marR="68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8" name="Picture 3" descr="C:\Users\PC\Desktop\20161126_120646-1-1.jpg"/>
          <p:cNvPicPr>
            <a:picLocks noChangeAspect="1" noChangeArrowheads="1"/>
          </p:cNvPicPr>
          <p:nvPr/>
        </p:nvPicPr>
        <p:blipFill>
          <a:blip r:embed="rId2"/>
          <a:srcRect/>
          <a:stretch>
            <a:fillRect/>
          </a:stretch>
        </p:blipFill>
        <p:spPr bwMode="auto">
          <a:xfrm>
            <a:off x="0" y="3797300"/>
            <a:ext cx="2928926" cy="3060700"/>
          </a:xfrm>
          <a:prstGeom prst="rect">
            <a:avLst/>
          </a:prstGeom>
          <a:noFill/>
          <a:ln w="9525">
            <a:noFill/>
            <a:miter lim="800000"/>
            <a:headEnd/>
            <a:tailEnd/>
          </a:ln>
        </p:spPr>
      </p:pic>
      <p:pic>
        <p:nvPicPr>
          <p:cNvPr id="9" name="Picture 3" descr="C:\Users\asus\Desktop\Presentation NHM\1.jpg"/>
          <p:cNvPicPr>
            <a:picLocks noChangeAspect="1" noChangeArrowheads="1"/>
          </p:cNvPicPr>
          <p:nvPr/>
        </p:nvPicPr>
        <p:blipFill>
          <a:blip r:embed="rId3"/>
          <a:srcRect/>
          <a:stretch>
            <a:fillRect/>
          </a:stretch>
        </p:blipFill>
        <p:spPr bwMode="auto">
          <a:xfrm>
            <a:off x="3357554" y="4214818"/>
            <a:ext cx="2195535" cy="2643182"/>
          </a:xfrm>
          <a:prstGeom prst="rect">
            <a:avLst/>
          </a:prstGeom>
          <a:noFill/>
          <a:ln w="9525">
            <a:noFill/>
            <a:miter lim="800000"/>
            <a:headEnd/>
            <a:tailEnd/>
          </a:ln>
        </p:spPr>
      </p:pic>
      <p:sp>
        <p:nvSpPr>
          <p:cNvPr id="10" name="Rectangle 9"/>
          <p:cNvSpPr/>
          <p:nvPr/>
        </p:nvSpPr>
        <p:spPr>
          <a:xfrm>
            <a:off x="3286116" y="3786190"/>
            <a:ext cx="2357454" cy="340093"/>
          </a:xfrm>
          <a:prstGeom prst="rect">
            <a:avLst/>
          </a:prstGeom>
        </p:spPr>
        <p:txBody>
          <a:bodyPr wrap="square">
            <a:spAutoFit/>
          </a:bodyPr>
          <a:lstStyle/>
          <a:p>
            <a:pPr algn="ctr">
              <a:lnSpc>
                <a:spcPct val="115000"/>
              </a:lnSpc>
              <a:spcAft>
                <a:spcPts val="0"/>
              </a:spcAft>
            </a:pPr>
            <a:r>
              <a:rPr lang="en-US" sz="1500" b="1" dirty="0" smtClean="0">
                <a:solidFill>
                  <a:schemeClr val="accent2"/>
                </a:solidFill>
                <a:latin typeface="Calibri"/>
                <a:ea typeface="Times New Roman"/>
                <a:cs typeface="Times New Roman"/>
              </a:rPr>
              <a:t>Minutes of VHSNC meeting</a:t>
            </a:r>
            <a:endParaRPr lang="en-US" sz="1500" b="1" dirty="0">
              <a:solidFill>
                <a:schemeClr val="accent2"/>
              </a:solidFill>
              <a:latin typeface="Calibri"/>
              <a:ea typeface="Times New Roman"/>
              <a:cs typeface="Times New Roman"/>
            </a:endParaRPr>
          </a:p>
        </p:txBody>
      </p:sp>
      <p:pic>
        <p:nvPicPr>
          <p:cNvPr id="11" name="Picture 2" descr="http://previews.123rf.com/images/splinex/splinex1102/splinex110200015/8864489-Fresh-green-tea-leaf-on-white-background-illustration--Stock-Vector.jpg"/>
          <p:cNvPicPr>
            <a:picLocks noChangeAspect="1" noChangeArrowheads="1"/>
          </p:cNvPicPr>
          <p:nvPr/>
        </p:nvPicPr>
        <p:blipFill>
          <a:blip r:embed="rId4" cstate="print"/>
          <a:srcRect/>
          <a:stretch>
            <a:fillRect/>
          </a:stretch>
        </p:blipFill>
        <p:spPr bwMode="auto">
          <a:xfrm>
            <a:off x="0" y="714356"/>
            <a:ext cx="396557" cy="381000"/>
          </a:xfrm>
          <a:prstGeom prst="rect">
            <a:avLst/>
          </a:prstGeom>
          <a:noFill/>
        </p:spPr>
      </p:pic>
      <p:pic>
        <p:nvPicPr>
          <p:cNvPr id="12" name="Picture 2" descr="http://previews.123rf.com/images/splinex/splinex1102/splinex110200015/8864489-Fresh-green-tea-leaf-on-white-background-illustration--Stock-Vector.jpg"/>
          <p:cNvPicPr>
            <a:picLocks noChangeAspect="1" noChangeArrowheads="1"/>
          </p:cNvPicPr>
          <p:nvPr/>
        </p:nvPicPr>
        <p:blipFill>
          <a:blip r:embed="rId4" cstate="print"/>
          <a:srcRect/>
          <a:stretch>
            <a:fillRect/>
          </a:stretch>
        </p:blipFill>
        <p:spPr bwMode="auto">
          <a:xfrm>
            <a:off x="0" y="2143116"/>
            <a:ext cx="396557" cy="381000"/>
          </a:xfrm>
          <a:prstGeom prst="rect">
            <a:avLst/>
          </a:prstGeom>
          <a:noFill/>
        </p:spPr>
      </p:pic>
      <p:pic>
        <p:nvPicPr>
          <p:cNvPr id="13" name="Picture 2" descr="http://previews.123rf.com/images/splinex/splinex1102/splinex110200015/8864489-Fresh-green-tea-leaf-on-white-background-illustration--Stock-Vector.jpg"/>
          <p:cNvPicPr>
            <a:picLocks noChangeAspect="1" noChangeArrowheads="1"/>
          </p:cNvPicPr>
          <p:nvPr/>
        </p:nvPicPr>
        <p:blipFill>
          <a:blip r:embed="rId4" cstate="print"/>
          <a:srcRect/>
          <a:stretch>
            <a:fillRect/>
          </a:stretch>
        </p:blipFill>
        <p:spPr bwMode="auto">
          <a:xfrm>
            <a:off x="0" y="2928934"/>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642878" y="1571612"/>
            <a:ext cx="8501122" cy="4616648"/>
          </a:xfrm>
          <a:prstGeom prst="rect">
            <a:avLst/>
          </a:prstGeom>
          <a:noFill/>
          <a:ln w="9525">
            <a:noFill/>
            <a:miter lim="800000"/>
            <a:headEnd/>
            <a:tailEnd/>
          </a:ln>
        </p:spPr>
        <p:txBody>
          <a:bodyPr wrap="square" anchor="ctr">
            <a:spAutoFit/>
          </a:bodyPr>
          <a:lstStyle/>
          <a:p>
            <a:pPr algn="just" eaLnBrk="0" hangingPunct="0"/>
            <a:r>
              <a:rPr lang="en-US" sz="2800" dirty="0" smtClean="0">
                <a:latin typeface="Calibri" pitchFamily="34" charset="0"/>
                <a:cs typeface="Times New Roman" pitchFamily="18" charset="0"/>
              </a:rPr>
              <a:t>Tender </a:t>
            </a:r>
            <a:r>
              <a:rPr lang="en-US" sz="2800" dirty="0">
                <a:latin typeface="Calibri" pitchFamily="34" charset="0"/>
                <a:cs typeface="Times New Roman" pitchFamily="18" charset="0"/>
              </a:rPr>
              <a:t>process took time for which the selection of </a:t>
            </a:r>
            <a:r>
              <a:rPr lang="en-US" sz="2800" dirty="0" smtClean="0">
                <a:latin typeface="Calibri" pitchFamily="34" charset="0"/>
                <a:cs typeface="Times New Roman" pitchFamily="18" charset="0"/>
              </a:rPr>
              <a:t>NGOs was </a:t>
            </a:r>
            <a:r>
              <a:rPr lang="en-US" sz="2800" dirty="0">
                <a:latin typeface="Calibri" pitchFamily="34" charset="0"/>
                <a:cs typeface="Times New Roman" pitchFamily="18" charset="0"/>
              </a:rPr>
              <a:t>delayed.</a:t>
            </a:r>
          </a:p>
          <a:p>
            <a:pPr algn="just" eaLnBrk="0" hangingPunct="0"/>
            <a:r>
              <a:rPr lang="en-US" sz="2800" dirty="0">
                <a:latin typeface="Calibri" pitchFamily="34" charset="0"/>
                <a:cs typeface="Times New Roman" pitchFamily="18" charset="0"/>
              </a:rPr>
              <a:t>Identification/verification of relevant NGOs was time consuming and hence </a:t>
            </a:r>
            <a:r>
              <a:rPr lang="en-US" sz="2800" dirty="0" smtClean="0">
                <a:latin typeface="Calibri" pitchFamily="34" charset="0"/>
                <a:cs typeface="Times New Roman" pitchFamily="18" charset="0"/>
              </a:rPr>
              <a:t>delayed</a:t>
            </a:r>
            <a:endParaRPr lang="en-US" sz="2800" dirty="0">
              <a:latin typeface="Calibri" pitchFamily="34" charset="0"/>
              <a:cs typeface="Times New Roman" pitchFamily="18" charset="0"/>
            </a:endParaRPr>
          </a:p>
          <a:p>
            <a:pPr algn="just" eaLnBrk="0" hangingPunct="0">
              <a:lnSpc>
                <a:spcPct val="150000"/>
              </a:lnSpc>
            </a:pPr>
            <a:r>
              <a:rPr lang="en-US" sz="2800" dirty="0">
                <a:latin typeface="Calibri" pitchFamily="34" charset="0"/>
                <a:cs typeface="Times New Roman" pitchFamily="18" charset="0"/>
              </a:rPr>
              <a:t>Ownership at all level is also seen as a major challenge.</a:t>
            </a:r>
          </a:p>
          <a:p>
            <a:pPr algn="just" eaLnBrk="0" hangingPunct="0">
              <a:lnSpc>
                <a:spcPct val="150000"/>
              </a:lnSpc>
            </a:pPr>
            <a:r>
              <a:rPr lang="en-US" sz="2800" dirty="0">
                <a:latin typeface="Calibri" pitchFamily="34" charset="0"/>
                <a:cs typeface="Times New Roman" pitchFamily="18" charset="0"/>
              </a:rPr>
              <a:t>Effective convergence at all levels.</a:t>
            </a:r>
          </a:p>
          <a:p>
            <a:pPr algn="just" eaLnBrk="0" hangingPunct="0"/>
            <a:r>
              <a:rPr lang="en-US" sz="2800" dirty="0">
                <a:latin typeface="Calibri" pitchFamily="34" charset="0"/>
                <a:cs typeface="Times New Roman" pitchFamily="18" charset="0"/>
              </a:rPr>
              <a:t>existing report card format needs modification as per ground reality.</a:t>
            </a:r>
          </a:p>
          <a:p>
            <a:pPr algn="just" eaLnBrk="0" hangingPunct="0">
              <a:lnSpc>
                <a:spcPct val="150000"/>
              </a:lnSpc>
            </a:pPr>
            <a:r>
              <a:rPr lang="en-US" sz="2800" dirty="0" smtClean="0">
                <a:latin typeface="Calibri" pitchFamily="34" charset="0"/>
                <a:cs typeface="Times New Roman" pitchFamily="18" charset="0"/>
              </a:rPr>
              <a:t>Specific measurable indicators</a:t>
            </a:r>
            <a:r>
              <a:rPr lang="en-US" sz="2800" dirty="0">
                <a:latin typeface="Calibri" pitchFamily="34" charset="0"/>
                <a:cs typeface="Times New Roman" pitchFamily="18" charset="0"/>
              </a:rPr>
              <a:t>. </a:t>
            </a:r>
            <a:endParaRPr lang="en-US" sz="3600" dirty="0"/>
          </a:p>
        </p:txBody>
      </p:sp>
      <p:sp>
        <p:nvSpPr>
          <p:cNvPr id="3" name="Rectangle 2"/>
          <p:cNvSpPr/>
          <p:nvPr/>
        </p:nvSpPr>
        <p:spPr>
          <a:xfrm>
            <a:off x="285720" y="428604"/>
            <a:ext cx="8458200" cy="954088"/>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spAutoFit/>
          </a:bodyPr>
          <a:lstStyle/>
          <a:p>
            <a:pPr algn="just">
              <a:defRPr/>
            </a:pPr>
            <a:r>
              <a:rPr lang="en-US" sz="2800" b="1" dirty="0">
                <a:solidFill>
                  <a:schemeClr val="bg1"/>
                </a:solidFill>
                <a:ea typeface="Times New Roman" pitchFamily="18" charset="0"/>
                <a:cs typeface="Times New Roman" pitchFamily="18" charset="0"/>
              </a:rPr>
              <a:t>The major challenges/bottlenecks faced for implementing  CAH  activity</a:t>
            </a:r>
            <a:endParaRPr lang="en-US" sz="1600" b="1" dirty="0">
              <a:solidFill>
                <a:schemeClr val="bg1"/>
              </a:solidFill>
              <a:latin typeface="Arial" pitchFamily="34" charset="0"/>
              <a:cs typeface="Arial" pitchFamily="34" charset="0"/>
            </a:endParaRPr>
          </a:p>
        </p:txBody>
      </p:sp>
      <p:pic>
        <p:nvPicPr>
          <p:cNvPr id="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357158" y="1714488"/>
            <a:ext cx="396557" cy="381000"/>
          </a:xfrm>
          <a:prstGeom prst="rect">
            <a:avLst/>
          </a:prstGeom>
          <a:noFill/>
        </p:spPr>
      </p:pic>
      <p:pic>
        <p:nvPicPr>
          <p:cNvPr id="10"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85720" y="2643182"/>
            <a:ext cx="396557" cy="381000"/>
          </a:xfrm>
          <a:prstGeom prst="rect">
            <a:avLst/>
          </a:prstGeom>
          <a:noFill/>
        </p:spPr>
      </p:pic>
      <p:pic>
        <p:nvPicPr>
          <p:cNvPr id="11"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3571876"/>
            <a:ext cx="396557" cy="381000"/>
          </a:xfrm>
          <a:prstGeom prst="rect">
            <a:avLst/>
          </a:prstGeom>
          <a:noFill/>
        </p:spPr>
      </p:pic>
      <p:pic>
        <p:nvPicPr>
          <p:cNvPr id="12"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85720" y="4214818"/>
            <a:ext cx="396557" cy="381000"/>
          </a:xfrm>
          <a:prstGeom prst="rect">
            <a:avLst/>
          </a:prstGeom>
          <a:noFill/>
        </p:spPr>
      </p:pic>
      <p:pic>
        <p:nvPicPr>
          <p:cNvPr id="13"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4786322"/>
            <a:ext cx="396557" cy="381000"/>
          </a:xfrm>
          <a:prstGeom prst="rect">
            <a:avLst/>
          </a:prstGeom>
          <a:noFill/>
        </p:spPr>
      </p:pic>
      <p:pic>
        <p:nvPicPr>
          <p:cNvPr id="1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5643578"/>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28596" y="357166"/>
            <a:ext cx="8429684" cy="604822"/>
          </a:xfrm>
          <a:solidFill>
            <a:srgbClr val="92D050"/>
          </a:solidFill>
        </p:spPr>
        <p:txBody>
          <a:bodyPr>
            <a:normAutofit fontScale="90000"/>
          </a:bodyPr>
          <a:lstStyle/>
          <a:p>
            <a:pPr algn="ctr"/>
            <a:r>
              <a:rPr lang="en-US" b="1" dirty="0" smtClean="0">
                <a:solidFill>
                  <a:schemeClr val="bg1"/>
                </a:solidFill>
              </a:rPr>
              <a:t>Way Forward </a:t>
            </a:r>
          </a:p>
        </p:txBody>
      </p:sp>
      <p:sp>
        <p:nvSpPr>
          <p:cNvPr id="29699" name="Content Placeholder 2"/>
          <p:cNvSpPr>
            <a:spLocks noGrp="1"/>
          </p:cNvSpPr>
          <p:nvPr>
            <p:ph idx="1"/>
          </p:nvPr>
        </p:nvSpPr>
        <p:spPr>
          <a:xfrm>
            <a:off x="357158" y="1142984"/>
            <a:ext cx="8501121" cy="5429288"/>
          </a:xfrm>
        </p:spPr>
        <p:txBody>
          <a:bodyPr>
            <a:normAutofit fontScale="70000" lnSpcReduction="20000"/>
          </a:bodyPr>
          <a:lstStyle/>
          <a:p>
            <a:pPr algn="just"/>
            <a:r>
              <a:rPr lang="en-IN" sz="2800" dirty="0" smtClean="0"/>
              <a:t>The CAH programme in the state has got a significant momentum and to continue with this we will adopt some new strategies involving SNA to work directly in the selected area in four zones with the help of the fellows. </a:t>
            </a:r>
          </a:p>
          <a:p>
            <a:pPr algn="just"/>
            <a:r>
              <a:rPr lang="en-US" sz="2800" b="1" dirty="0" smtClean="0">
                <a:solidFill>
                  <a:schemeClr val="accent2"/>
                </a:solidFill>
              </a:rPr>
              <a:t>Community Action for Health Fellowships</a:t>
            </a:r>
          </a:p>
          <a:p>
            <a:pPr algn="just">
              <a:buNone/>
            </a:pPr>
            <a:r>
              <a:rPr lang="en-US" sz="2800" b="1" dirty="0" smtClean="0">
                <a:solidFill>
                  <a:schemeClr val="tx1"/>
                </a:solidFill>
              </a:rPr>
              <a:t>      About the fellowship</a:t>
            </a:r>
            <a:r>
              <a:rPr lang="en-US" sz="2800" dirty="0" smtClean="0">
                <a:solidFill>
                  <a:schemeClr val="tx1"/>
                </a:solidFill>
              </a:rPr>
              <a:t>:</a:t>
            </a:r>
            <a:endParaRPr lang="en-IN" sz="2800" dirty="0" smtClean="0">
              <a:solidFill>
                <a:schemeClr val="tx1"/>
              </a:solidFill>
            </a:endParaRPr>
          </a:p>
          <a:p>
            <a:pPr algn="just">
              <a:buNone/>
            </a:pPr>
            <a:r>
              <a:rPr lang="en-US" sz="2800" dirty="0" smtClean="0"/>
              <a:t>   The fellows at the block and district level will be mentored by one state nodal agency identified by the NHM, Assam. The state nodal agency will support state NHM in training the fellows on regular basis as the requirement of the </a:t>
            </a:r>
            <a:r>
              <a:rPr lang="en-US" sz="2800" dirty="0" err="1" smtClean="0"/>
              <a:t>programme</a:t>
            </a:r>
            <a:r>
              <a:rPr lang="en-US" sz="2800" dirty="0" smtClean="0"/>
              <a:t>. The state NHM will provide necessary funds for the fellowship </a:t>
            </a:r>
            <a:r>
              <a:rPr lang="en-US" sz="2800" dirty="0" err="1" smtClean="0"/>
              <a:t>programme</a:t>
            </a:r>
            <a:r>
              <a:rPr lang="en-US" sz="2800" dirty="0" smtClean="0"/>
              <a:t> for one year which may be extended depending on its results. </a:t>
            </a:r>
            <a:r>
              <a:rPr lang="en-IN" sz="2800" dirty="0" smtClean="0"/>
              <a:t>This strategy will not require need for engaging the </a:t>
            </a:r>
            <a:r>
              <a:rPr lang="en-IN" sz="2800" dirty="0" err="1" smtClean="0"/>
              <a:t>zonal</a:t>
            </a:r>
            <a:r>
              <a:rPr lang="en-IN" sz="2800" dirty="0" smtClean="0"/>
              <a:t> level NGOs and instead we may place two professionals in the SNA itself to guide and mentor the fellows placed in the field. This will make the SNA responsible for the progress and the state will also have better control over the outcomes of the programme.  </a:t>
            </a:r>
            <a:endParaRPr lang="en-US" sz="2800" dirty="0" smtClean="0"/>
          </a:p>
          <a:p>
            <a:pPr algn="just">
              <a:buNone/>
            </a:pPr>
            <a:r>
              <a:rPr lang="en-US" sz="2800" dirty="0" smtClean="0"/>
              <a:t>    Unspent Fund will be revalidated in PIP 17-18.</a:t>
            </a:r>
            <a:endParaRPr lang="en-IN" sz="2800" dirty="0" smtClean="0"/>
          </a:p>
          <a:p>
            <a:pPr>
              <a:buNone/>
            </a:pPr>
            <a:endParaRPr lang="en-US" dirty="0" smtClean="0"/>
          </a:p>
          <a:p>
            <a:endParaRPr lang="en-US" dirty="0" smtClean="0"/>
          </a:p>
        </p:txBody>
      </p:sp>
      <p:pic>
        <p:nvPicPr>
          <p:cNvPr id="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2214554"/>
            <a:ext cx="396557" cy="381000"/>
          </a:xfrm>
          <a:prstGeom prst="rect">
            <a:avLst/>
          </a:prstGeom>
          <a:noFill/>
        </p:spPr>
      </p:pic>
      <p:pic>
        <p:nvPicPr>
          <p:cNvPr id="5"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5857892"/>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Dip_ASHA_Consultant\Desktop\5_l.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0"/>
            <a:ext cx="9144000" cy="707886"/>
          </a:xfrm>
          <a:prstGeom prst="rect">
            <a:avLst/>
          </a:prstGeom>
          <a:solidFill>
            <a:srgbClr val="92D050"/>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ctr" fontAlgn="auto">
              <a:spcBef>
                <a:spcPts val="0"/>
              </a:spcBef>
              <a:spcAft>
                <a:spcPts val="0"/>
              </a:spcAft>
              <a:defRPr/>
            </a:pPr>
            <a:r>
              <a:rPr lang="en-US" sz="4000" b="1" dirty="0" smtClean="0">
                <a:solidFill>
                  <a:schemeClr val="bg1"/>
                </a:solidFill>
                <a:latin typeface="Arial" pitchFamily="34" charset="0"/>
                <a:cs typeface="Arial" pitchFamily="34" charset="0"/>
              </a:rPr>
              <a:t>Thank You</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000109"/>
            <a:ext cx="8715436" cy="5632311"/>
          </a:xfrm>
          <a:prstGeom prst="rect">
            <a:avLst/>
          </a:prstGeom>
        </p:spPr>
        <p:txBody>
          <a:bodyPr wrap="square">
            <a:spAutoFit/>
          </a:bodyPr>
          <a:lstStyle/>
          <a:p>
            <a:pPr algn="just"/>
            <a:r>
              <a:rPr lang="en-IN" sz="2400" dirty="0" smtClean="0"/>
              <a:t>    State and district level visioning workshops</a:t>
            </a:r>
          </a:p>
          <a:p>
            <a:pPr algn="just"/>
            <a:endParaRPr lang="en-IN" sz="2400" dirty="0" smtClean="0"/>
          </a:p>
          <a:p>
            <a:pPr algn="just"/>
            <a:r>
              <a:rPr lang="en-IN" sz="2400" dirty="0" smtClean="0"/>
              <a:t> Training of master trainers at the state level and NGO functionaries .</a:t>
            </a:r>
          </a:p>
          <a:p>
            <a:pPr algn="just"/>
            <a:endParaRPr lang="en-IN" sz="2400" dirty="0" smtClean="0"/>
          </a:p>
          <a:p>
            <a:pPr algn="just"/>
            <a:r>
              <a:rPr lang="en-IN" sz="2400" dirty="0" smtClean="0"/>
              <a:t> Media workshops at the state and district levels</a:t>
            </a:r>
          </a:p>
          <a:p>
            <a:pPr algn="just"/>
            <a:endParaRPr lang="en-IN" sz="2400" dirty="0" smtClean="0"/>
          </a:p>
          <a:p>
            <a:pPr algn="just"/>
            <a:r>
              <a:rPr lang="en-IN" sz="2400" dirty="0" smtClean="0"/>
              <a:t> Constitution and trainings of Village Health, Sanitation and Nutrition Committees (VHSNCs) and Planning and Monitoring Committees at the PHC, block and district levels </a:t>
            </a:r>
          </a:p>
          <a:p>
            <a:pPr algn="just"/>
            <a:endParaRPr lang="en-IN" sz="2400" dirty="0" smtClean="0"/>
          </a:p>
          <a:p>
            <a:pPr algn="just"/>
            <a:r>
              <a:rPr lang="en-IN" sz="2400" dirty="0" smtClean="0"/>
              <a:t>  Collection of data and preparation of report cards at the village, PHC, block and district levels </a:t>
            </a:r>
          </a:p>
          <a:p>
            <a:pPr algn="just"/>
            <a:endParaRPr lang="en-IN" sz="2400" dirty="0" smtClean="0"/>
          </a:p>
          <a:p>
            <a:pPr algn="just"/>
            <a:r>
              <a:rPr lang="en-IN" sz="2400" dirty="0" smtClean="0"/>
              <a:t>  Organisation of Jan </a:t>
            </a:r>
            <a:r>
              <a:rPr lang="en-IN" sz="2400" dirty="0" err="1" smtClean="0"/>
              <a:t>Samwad</a:t>
            </a:r>
            <a:r>
              <a:rPr lang="en-IN" sz="2400" dirty="0" smtClean="0"/>
              <a:t> at the PHC and block levels. </a:t>
            </a:r>
            <a:endParaRPr lang="en-IN" sz="2400" dirty="0"/>
          </a:p>
        </p:txBody>
      </p:sp>
      <p:sp>
        <p:nvSpPr>
          <p:cNvPr id="3" name="Title 1"/>
          <p:cNvSpPr txBox="1">
            <a:spLocks/>
          </p:cNvSpPr>
          <p:nvPr/>
        </p:nvSpPr>
        <p:spPr>
          <a:xfrm>
            <a:off x="0" y="125760"/>
            <a:ext cx="9144000" cy="660034"/>
          </a:xfrm>
          <a:prstGeom prst="rect">
            <a:avLst/>
          </a:prstGeom>
          <a:solidFill>
            <a:srgbClr val="92D050"/>
          </a:solidFill>
        </p:spPr>
        <p:txBody>
          <a:bodyPr/>
          <a:lstStyle/>
          <a:p>
            <a:pPr algn="ctr" fontAlgn="auto">
              <a:spcAft>
                <a:spcPts val="0"/>
              </a:spcAft>
              <a:defRPr/>
            </a:pPr>
            <a:r>
              <a:rPr lang="en-US" sz="2800" b="1" dirty="0" smtClean="0">
                <a:solidFill>
                  <a:schemeClr val="bg1"/>
                </a:solidFill>
              </a:rPr>
              <a:t>Activities under taken during first phase</a:t>
            </a:r>
            <a:endParaRPr lang="en-IN" sz="2800" b="1" dirty="0">
              <a:solidFill>
                <a:schemeClr val="bg1"/>
              </a:solidFill>
            </a:endParaRPr>
          </a:p>
        </p:txBody>
      </p:sp>
      <p:pic>
        <p:nvPicPr>
          <p:cNvPr id="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1071546"/>
            <a:ext cx="396557" cy="381000"/>
          </a:xfrm>
          <a:prstGeom prst="rect">
            <a:avLst/>
          </a:prstGeom>
          <a:noFill/>
        </p:spPr>
      </p:pic>
      <p:pic>
        <p:nvPicPr>
          <p:cNvPr id="7"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2857496"/>
            <a:ext cx="396557" cy="381000"/>
          </a:xfrm>
          <a:prstGeom prst="rect">
            <a:avLst/>
          </a:prstGeom>
          <a:noFill/>
        </p:spPr>
      </p:pic>
      <p:pic>
        <p:nvPicPr>
          <p:cNvPr id="8"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3643314"/>
            <a:ext cx="396557" cy="381000"/>
          </a:xfrm>
          <a:prstGeom prst="rect">
            <a:avLst/>
          </a:prstGeom>
          <a:noFill/>
        </p:spPr>
      </p:pic>
      <p:pic>
        <p:nvPicPr>
          <p:cNvPr id="9"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5072074"/>
            <a:ext cx="396557" cy="381000"/>
          </a:xfrm>
          <a:prstGeom prst="rect">
            <a:avLst/>
          </a:prstGeom>
          <a:noFill/>
        </p:spPr>
      </p:pic>
      <p:pic>
        <p:nvPicPr>
          <p:cNvPr id="10"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6215082"/>
            <a:ext cx="396557" cy="381000"/>
          </a:xfrm>
          <a:prstGeom prst="rect">
            <a:avLst/>
          </a:prstGeom>
          <a:noFill/>
        </p:spPr>
      </p:pic>
      <p:pic>
        <p:nvPicPr>
          <p:cNvPr id="11"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1785926"/>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000108"/>
            <a:ext cx="8501122" cy="2677656"/>
          </a:xfrm>
          <a:prstGeom prst="rect">
            <a:avLst/>
          </a:prstGeom>
        </p:spPr>
        <p:txBody>
          <a:bodyPr wrap="square">
            <a:spAutoFit/>
          </a:bodyPr>
          <a:lstStyle/>
          <a:p>
            <a:pPr algn="just"/>
            <a:r>
              <a:rPr lang="en-US" sz="2400" dirty="0" smtClean="0">
                <a:latin typeface="Arial" charset="0"/>
                <a:ea typeface="Times New Roman" pitchFamily="18" charset="0"/>
                <a:cs typeface="Arial" charset="0"/>
              </a:rPr>
              <a:t>  A small level scale up was taken up in 2012-13.</a:t>
            </a:r>
          </a:p>
          <a:p>
            <a:pPr algn="just">
              <a:buFont typeface="Wingdings" pitchFamily="2" charset="2"/>
              <a:buChar char="Ø"/>
            </a:pPr>
            <a:endParaRPr lang="en-US" sz="2400" dirty="0" smtClean="0">
              <a:latin typeface="Arial" charset="0"/>
              <a:cs typeface="Arial" charset="0"/>
            </a:endParaRPr>
          </a:p>
          <a:p>
            <a:pPr algn="just"/>
            <a:r>
              <a:rPr lang="en-US" sz="2400" dirty="0" smtClean="0">
                <a:latin typeface="Arial" charset="0"/>
                <a:cs typeface="Times New Roman" pitchFamily="18" charset="0"/>
              </a:rPr>
              <a:t>It was implemented 5 districts and 34 blocks covering </a:t>
            </a:r>
            <a:r>
              <a:rPr lang="en-US" sz="2400" dirty="0" smtClean="0">
                <a:latin typeface="Arial" charset="0"/>
                <a:cs typeface="Calibri" pitchFamily="34" charset="0"/>
              </a:rPr>
              <a:t>5678 VHSNC.</a:t>
            </a:r>
          </a:p>
          <a:p>
            <a:pPr algn="just">
              <a:buFont typeface="Wingdings" pitchFamily="2" charset="2"/>
              <a:buChar char="Ø"/>
            </a:pPr>
            <a:endParaRPr lang="en-US" sz="2400" dirty="0" smtClean="0">
              <a:latin typeface="Arial" charset="0"/>
              <a:cs typeface="Calibri" pitchFamily="34" charset="0"/>
            </a:endParaRPr>
          </a:p>
          <a:p>
            <a:pPr algn="just"/>
            <a:r>
              <a:rPr lang="en-US" sz="2400" dirty="0" smtClean="0">
                <a:latin typeface="Arial" charset="0"/>
                <a:cs typeface="Calibri" pitchFamily="34" charset="0"/>
              </a:rPr>
              <a:t>Second phase of CAH was implemented with support from VHAA as state Nodal NGO.</a:t>
            </a:r>
          </a:p>
        </p:txBody>
      </p:sp>
      <p:sp>
        <p:nvSpPr>
          <p:cNvPr id="3" name="Title 1"/>
          <p:cNvSpPr txBox="1">
            <a:spLocks/>
          </p:cNvSpPr>
          <p:nvPr/>
        </p:nvSpPr>
        <p:spPr>
          <a:xfrm>
            <a:off x="0" y="125760"/>
            <a:ext cx="9144000" cy="660034"/>
          </a:xfrm>
          <a:prstGeom prst="rect">
            <a:avLst/>
          </a:prstGeom>
          <a:solidFill>
            <a:srgbClr val="92D050"/>
          </a:solidFill>
        </p:spPr>
        <p:txBody>
          <a:bodyPr/>
          <a:lstStyle/>
          <a:p>
            <a:pPr algn="ctr" fontAlgn="auto">
              <a:spcAft>
                <a:spcPts val="0"/>
              </a:spcAft>
              <a:defRPr/>
            </a:pPr>
            <a:r>
              <a:rPr lang="en-US" sz="2800" b="1" dirty="0" smtClean="0">
                <a:solidFill>
                  <a:schemeClr val="bg1"/>
                </a:solidFill>
              </a:rPr>
              <a:t>Second Phase of CAH</a:t>
            </a:r>
            <a:endParaRPr lang="en-IN" sz="2800" b="1" dirty="0">
              <a:solidFill>
                <a:schemeClr val="bg1"/>
              </a:solidFill>
            </a:endParaRPr>
          </a:p>
        </p:txBody>
      </p:sp>
      <p:pic>
        <p:nvPicPr>
          <p:cNvPr id="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1071546"/>
            <a:ext cx="396557" cy="381000"/>
          </a:xfrm>
          <a:prstGeom prst="rect">
            <a:avLst/>
          </a:prstGeom>
          <a:noFill/>
        </p:spPr>
      </p:pic>
      <p:pic>
        <p:nvPicPr>
          <p:cNvPr id="5"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1857364"/>
            <a:ext cx="396557" cy="381000"/>
          </a:xfrm>
          <a:prstGeom prst="rect">
            <a:avLst/>
          </a:prstGeom>
          <a:noFill/>
        </p:spPr>
      </p:pic>
      <p:pic>
        <p:nvPicPr>
          <p:cNvPr id="6"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3000372"/>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642918"/>
            <a:ext cx="8643966" cy="5940088"/>
          </a:xfrm>
          <a:prstGeom prst="rect">
            <a:avLst/>
          </a:prstGeom>
        </p:spPr>
        <p:txBody>
          <a:bodyPr wrap="square">
            <a:spAutoFit/>
          </a:bodyPr>
          <a:lstStyle/>
          <a:p>
            <a:pPr algn="just"/>
            <a:r>
              <a:rPr lang="en-IN" sz="2400" dirty="0" smtClean="0">
                <a:latin typeface="Calibri" pitchFamily="34" charset="0"/>
              </a:rPr>
              <a:t>Community mobilization through rallies and street plays</a:t>
            </a:r>
          </a:p>
          <a:p>
            <a:pPr algn="just"/>
            <a:endParaRPr lang="en-IN" sz="2400" dirty="0" smtClean="0">
              <a:latin typeface="Calibri" pitchFamily="34" charset="0"/>
            </a:endParaRPr>
          </a:p>
          <a:p>
            <a:pPr algn="just"/>
            <a:r>
              <a:rPr lang="en-IN" sz="2400" dirty="0" smtClean="0">
                <a:latin typeface="Calibri" pitchFamily="34" charset="0"/>
              </a:rPr>
              <a:t> Informal meetings with key stakeholders (leaders of CBOs, women leaders and village </a:t>
            </a:r>
            <a:r>
              <a:rPr lang="en-IN" sz="2400" dirty="0" err="1" smtClean="0">
                <a:latin typeface="Calibri" pitchFamily="34" charset="0"/>
              </a:rPr>
              <a:t>pradhan</a:t>
            </a:r>
            <a:r>
              <a:rPr lang="en-IN" sz="2400" dirty="0" smtClean="0">
                <a:latin typeface="Calibri" pitchFamily="34" charset="0"/>
              </a:rPr>
              <a:t>) were held to get information on village resource and social mapping, identifying key health problems, map service providers and understand health related expenses </a:t>
            </a:r>
          </a:p>
          <a:p>
            <a:pPr algn="just"/>
            <a:endParaRPr lang="en-IN" sz="2400" dirty="0" smtClean="0">
              <a:latin typeface="Calibri" pitchFamily="34" charset="0"/>
            </a:endParaRPr>
          </a:p>
          <a:p>
            <a:pPr algn="just"/>
            <a:r>
              <a:rPr lang="en-IN" sz="2400" dirty="0" smtClean="0">
                <a:latin typeface="Calibri" pitchFamily="34" charset="0"/>
              </a:rPr>
              <a:t>Organising village meetings to share findings, entitlements under NHM and facilitate formation of VHSNCs </a:t>
            </a:r>
          </a:p>
          <a:p>
            <a:pPr algn="just"/>
            <a:endParaRPr lang="en-IN" sz="2400" dirty="0" smtClean="0">
              <a:latin typeface="Calibri" pitchFamily="34" charset="0"/>
            </a:endParaRPr>
          </a:p>
          <a:p>
            <a:pPr algn="just"/>
            <a:r>
              <a:rPr lang="en-IN" sz="2400" dirty="0" smtClean="0">
                <a:latin typeface="Calibri" pitchFamily="34" charset="0"/>
              </a:rPr>
              <a:t>Sharing village health service profile with the community</a:t>
            </a:r>
          </a:p>
          <a:p>
            <a:pPr algn="just"/>
            <a:endParaRPr lang="en-IN" sz="2400" dirty="0" smtClean="0">
              <a:latin typeface="Calibri" pitchFamily="34" charset="0"/>
            </a:endParaRPr>
          </a:p>
          <a:p>
            <a:r>
              <a:rPr lang="en-IN" sz="2400" dirty="0" smtClean="0">
                <a:latin typeface="Calibri" pitchFamily="34" charset="0"/>
              </a:rPr>
              <a:t> Informing community on NHM/ community monitoring (sharing pamphlets and posters) Focus group discussions, in-depth interview and public meetings. </a:t>
            </a:r>
            <a:r>
              <a:rPr lang="en-IN" sz="2000" dirty="0" smtClean="0"/>
              <a:t>Interviews of both beneficiaries and service providers using specific tools was carried out for data collection. </a:t>
            </a:r>
            <a:endParaRPr lang="en-US" sz="2400" dirty="0" smtClean="0">
              <a:latin typeface="Arial" charset="0"/>
              <a:cs typeface="Calibri" pitchFamily="34" charset="0"/>
            </a:endParaRPr>
          </a:p>
        </p:txBody>
      </p:sp>
      <p:sp>
        <p:nvSpPr>
          <p:cNvPr id="3" name="Title 1"/>
          <p:cNvSpPr txBox="1">
            <a:spLocks/>
          </p:cNvSpPr>
          <p:nvPr/>
        </p:nvSpPr>
        <p:spPr>
          <a:xfrm>
            <a:off x="0" y="142852"/>
            <a:ext cx="9144000" cy="428628"/>
          </a:xfrm>
          <a:prstGeom prst="rect">
            <a:avLst/>
          </a:prstGeom>
          <a:solidFill>
            <a:srgbClr val="92D050"/>
          </a:solidFill>
        </p:spPr>
        <p:txBody>
          <a:bodyPr/>
          <a:lstStyle/>
          <a:p>
            <a:pPr algn="ctr" fontAlgn="auto">
              <a:spcAft>
                <a:spcPts val="0"/>
              </a:spcAft>
              <a:defRPr/>
            </a:pPr>
            <a:r>
              <a:rPr lang="en-IN" sz="2800" b="1" dirty="0" smtClean="0">
                <a:solidFill>
                  <a:schemeClr val="bg1"/>
                </a:solidFill>
              </a:rPr>
              <a:t>Implementation Strategy</a:t>
            </a:r>
            <a:endParaRPr lang="en-IN" sz="2800" b="1" dirty="0">
              <a:solidFill>
                <a:schemeClr val="bg1"/>
              </a:solidFill>
            </a:endParaRPr>
          </a:p>
        </p:txBody>
      </p:sp>
      <p:pic>
        <p:nvPicPr>
          <p:cNvPr id="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785794"/>
            <a:ext cx="396557" cy="381000"/>
          </a:xfrm>
          <a:prstGeom prst="rect">
            <a:avLst/>
          </a:prstGeom>
          <a:noFill/>
        </p:spPr>
      </p:pic>
      <p:pic>
        <p:nvPicPr>
          <p:cNvPr id="6"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1571612"/>
            <a:ext cx="396557" cy="381000"/>
          </a:xfrm>
          <a:prstGeom prst="rect">
            <a:avLst/>
          </a:prstGeom>
          <a:noFill/>
        </p:spPr>
      </p:pic>
      <p:pic>
        <p:nvPicPr>
          <p:cNvPr id="7"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3429000"/>
            <a:ext cx="396557" cy="381000"/>
          </a:xfrm>
          <a:prstGeom prst="rect">
            <a:avLst/>
          </a:prstGeom>
          <a:noFill/>
        </p:spPr>
      </p:pic>
      <p:pic>
        <p:nvPicPr>
          <p:cNvPr id="8"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4429132"/>
            <a:ext cx="396557" cy="381000"/>
          </a:xfrm>
          <a:prstGeom prst="rect">
            <a:avLst/>
          </a:prstGeom>
          <a:noFill/>
        </p:spPr>
      </p:pic>
      <p:pic>
        <p:nvPicPr>
          <p:cNvPr id="9"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5143512"/>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785795"/>
            <a:ext cx="8501122" cy="6072206"/>
          </a:xfrm>
          <a:prstGeom prst="rect">
            <a:avLst/>
          </a:prstGeom>
        </p:spPr>
        <p:txBody>
          <a:bodyPr wrap="square">
            <a:spAutoFit/>
          </a:bodyPr>
          <a:lstStyle/>
          <a:p>
            <a:pPr algn="just"/>
            <a:r>
              <a:rPr lang="en-US" sz="2400" dirty="0" smtClean="0">
                <a:latin typeface="Arial" charset="0"/>
                <a:cs typeface="Arial" charset="0"/>
              </a:rPr>
              <a:t>Community Action for Health (CAH) is implemented in 18 districts covering all blocks and 40 selected VHSNCs from each Block.</a:t>
            </a:r>
          </a:p>
          <a:p>
            <a:pPr algn="just"/>
            <a:endParaRPr lang="en-US" sz="2400" dirty="0" smtClean="0">
              <a:latin typeface="Arial" charset="0"/>
              <a:cs typeface="Arial" charset="0"/>
            </a:endParaRPr>
          </a:p>
          <a:p>
            <a:pPr algn="just"/>
            <a:r>
              <a:rPr lang="en-US" sz="2400" dirty="0" smtClean="0">
                <a:latin typeface="Arial" charset="0"/>
                <a:cs typeface="Arial" charset="0"/>
              </a:rPr>
              <a:t>4200 VHSNCs have been covered in 105 BPHCs in 18 districts</a:t>
            </a:r>
          </a:p>
          <a:p>
            <a:pPr algn="just"/>
            <a:endParaRPr lang="en-US" sz="2400" dirty="0" smtClean="0">
              <a:latin typeface="Arial" charset="0"/>
              <a:cs typeface="Arial" charset="0"/>
            </a:endParaRPr>
          </a:p>
          <a:p>
            <a:pPr algn="just"/>
            <a:r>
              <a:rPr lang="en-US" sz="2400" dirty="0" smtClean="0">
                <a:latin typeface="Arial" charset="0"/>
                <a:cs typeface="Arial" charset="0"/>
              </a:rPr>
              <a:t>These18 districts are clubbed into 4 zones.</a:t>
            </a:r>
          </a:p>
          <a:p>
            <a:pPr algn="just"/>
            <a:endParaRPr lang="en-US" sz="2400" dirty="0" smtClean="0">
              <a:latin typeface="Arial" charset="0"/>
              <a:cs typeface="Arial" charset="0"/>
            </a:endParaRPr>
          </a:p>
          <a:p>
            <a:pPr algn="just"/>
            <a:r>
              <a:rPr lang="en-US" sz="2400" dirty="0" smtClean="0">
                <a:latin typeface="Arial" charset="0"/>
                <a:cs typeface="Arial" charset="0"/>
              </a:rPr>
              <a:t>Current phase of CAH is implemented with support from VHAA as state Nodal NGO and 4 Zonal NGOs.</a:t>
            </a:r>
          </a:p>
          <a:p>
            <a:pPr algn="just"/>
            <a:endParaRPr lang="en-US" sz="2400" dirty="0" smtClean="0">
              <a:latin typeface="Arial" charset="0"/>
              <a:cs typeface="Arial" charset="0"/>
            </a:endParaRPr>
          </a:p>
          <a:p>
            <a:pPr algn="just"/>
            <a:r>
              <a:rPr lang="en-US" sz="2400" dirty="0" smtClean="0">
                <a:latin typeface="Arial" charset="0"/>
                <a:cs typeface="Arial" charset="0"/>
              </a:rPr>
              <a:t>Selection of Zonal NGOs for Zones 1 &amp; 2 covering 9 districts is pending.</a:t>
            </a:r>
          </a:p>
          <a:p>
            <a:pPr algn="just"/>
            <a:endParaRPr lang="en-US" sz="2400" dirty="0" smtClean="0">
              <a:latin typeface="Arial" charset="0"/>
              <a:cs typeface="Arial" charset="0"/>
            </a:endParaRPr>
          </a:p>
          <a:p>
            <a:pPr algn="just"/>
            <a:r>
              <a:rPr lang="en-US" sz="2400" dirty="0" smtClean="0">
                <a:latin typeface="Arial" charset="0"/>
                <a:cs typeface="Arial" charset="0"/>
              </a:rPr>
              <a:t>The current phase will get over by 10</a:t>
            </a:r>
            <a:r>
              <a:rPr lang="en-US" sz="2400" baseline="30000" dirty="0" smtClean="0">
                <a:latin typeface="Arial" charset="0"/>
                <a:cs typeface="Arial" charset="0"/>
              </a:rPr>
              <a:t>th</a:t>
            </a:r>
            <a:r>
              <a:rPr lang="en-US" sz="2400" dirty="0" smtClean="0">
                <a:latin typeface="Arial" charset="0"/>
                <a:cs typeface="Arial" charset="0"/>
              </a:rPr>
              <a:t> February 2017.</a:t>
            </a:r>
          </a:p>
        </p:txBody>
      </p:sp>
      <p:sp>
        <p:nvSpPr>
          <p:cNvPr id="3" name="Title 1"/>
          <p:cNvSpPr txBox="1">
            <a:spLocks/>
          </p:cNvSpPr>
          <p:nvPr/>
        </p:nvSpPr>
        <p:spPr>
          <a:xfrm>
            <a:off x="0" y="125760"/>
            <a:ext cx="9144000" cy="660034"/>
          </a:xfrm>
          <a:prstGeom prst="rect">
            <a:avLst/>
          </a:prstGeom>
          <a:solidFill>
            <a:srgbClr val="92D050"/>
          </a:solidFill>
        </p:spPr>
        <p:txBody>
          <a:bodyPr/>
          <a:lstStyle/>
          <a:p>
            <a:pPr algn="ctr" fontAlgn="auto">
              <a:spcAft>
                <a:spcPts val="0"/>
              </a:spcAft>
              <a:defRPr/>
            </a:pPr>
            <a:r>
              <a:rPr lang="en-US" sz="2800" b="1" dirty="0" smtClean="0">
                <a:solidFill>
                  <a:schemeClr val="bg1"/>
                </a:solidFill>
              </a:rPr>
              <a:t>Current Phase of CAH</a:t>
            </a:r>
            <a:endParaRPr lang="en-IN" sz="2800" b="1" dirty="0">
              <a:solidFill>
                <a:schemeClr val="bg1"/>
              </a:solidFill>
            </a:endParaRPr>
          </a:p>
        </p:txBody>
      </p:sp>
      <p:pic>
        <p:nvPicPr>
          <p:cNvPr id="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1071546"/>
            <a:ext cx="396557" cy="381000"/>
          </a:xfrm>
          <a:prstGeom prst="rect">
            <a:avLst/>
          </a:prstGeom>
          <a:noFill/>
        </p:spPr>
      </p:pic>
      <p:pic>
        <p:nvPicPr>
          <p:cNvPr id="11"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2357430"/>
            <a:ext cx="396557" cy="381000"/>
          </a:xfrm>
          <a:prstGeom prst="rect">
            <a:avLst/>
          </a:prstGeom>
          <a:noFill/>
        </p:spPr>
      </p:pic>
      <p:pic>
        <p:nvPicPr>
          <p:cNvPr id="12"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3429000"/>
            <a:ext cx="396557" cy="381000"/>
          </a:xfrm>
          <a:prstGeom prst="rect">
            <a:avLst/>
          </a:prstGeom>
          <a:noFill/>
        </p:spPr>
      </p:pic>
      <p:pic>
        <p:nvPicPr>
          <p:cNvPr id="13"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4214818"/>
            <a:ext cx="396557" cy="381000"/>
          </a:xfrm>
          <a:prstGeom prst="rect">
            <a:avLst/>
          </a:prstGeom>
          <a:noFill/>
        </p:spPr>
      </p:pic>
      <p:pic>
        <p:nvPicPr>
          <p:cNvPr id="1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5286388"/>
            <a:ext cx="396557" cy="381000"/>
          </a:xfrm>
          <a:prstGeom prst="rect">
            <a:avLst/>
          </a:prstGeom>
          <a:noFill/>
        </p:spPr>
      </p:pic>
      <p:pic>
        <p:nvPicPr>
          <p:cNvPr id="15"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6286520"/>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66800"/>
          <a:ext cx="8915401" cy="5532812"/>
        </p:xfrm>
        <a:graphic>
          <a:graphicData uri="http://schemas.openxmlformats.org/drawingml/2006/table">
            <a:tbl>
              <a:tblPr/>
              <a:tblGrid>
                <a:gridCol w="757704"/>
                <a:gridCol w="1813074"/>
                <a:gridCol w="3691230"/>
                <a:gridCol w="2653393"/>
              </a:tblGrid>
              <a:tr h="476255">
                <a:tc>
                  <a:txBody>
                    <a:bodyPr/>
                    <a:lstStyle/>
                    <a:p>
                      <a:pPr algn="ctr" fontAlgn="ctr"/>
                      <a:r>
                        <a:rPr lang="en-IN" sz="1600" b="1" i="0" u="none" strike="noStrike" dirty="0" err="1">
                          <a:solidFill>
                            <a:srgbClr val="000000"/>
                          </a:solidFill>
                          <a:latin typeface="Arial" pitchFamily="34" charset="0"/>
                          <a:cs typeface="Arial" pitchFamily="34" charset="0"/>
                        </a:rPr>
                        <a:t>Sl</a:t>
                      </a:r>
                      <a:r>
                        <a:rPr lang="en-IN" sz="1600" b="1" i="0" u="none" strike="noStrike" dirty="0">
                          <a:solidFill>
                            <a:srgbClr val="000000"/>
                          </a:solidFill>
                          <a:latin typeface="Arial" pitchFamily="34" charset="0"/>
                          <a:cs typeface="Arial" pitchFamily="34" charset="0"/>
                        </a:rPr>
                        <a:t> 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smtClean="0">
                          <a:solidFill>
                            <a:srgbClr val="000000"/>
                          </a:solidFill>
                          <a:latin typeface="Arial" pitchFamily="34" charset="0"/>
                          <a:cs typeface="Arial" pitchFamily="34" charset="0"/>
                        </a:rPr>
                        <a:t>Level </a:t>
                      </a:r>
                      <a:endParaRPr lang="en-IN" sz="16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latin typeface="Arial" pitchFamily="34" charset="0"/>
                          <a:cs typeface="Arial" pitchFamily="34" charset="0"/>
                        </a:rPr>
                        <a:t>Coverage</a:t>
                      </a:r>
                      <a:endParaRPr lang="en-IN" sz="16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000000"/>
                          </a:solidFill>
                          <a:latin typeface="Arial" pitchFamily="34" charset="0"/>
                          <a:cs typeface="Arial" pitchFamily="34" charset="0"/>
                        </a:rPr>
                        <a:t>Selected</a:t>
                      </a:r>
                      <a:r>
                        <a:rPr lang="en-US" sz="1600" b="1" i="0" u="none" strike="noStrike" baseline="0" dirty="0" smtClean="0">
                          <a:solidFill>
                            <a:srgbClr val="000000"/>
                          </a:solidFill>
                          <a:latin typeface="Arial" pitchFamily="34" charset="0"/>
                          <a:cs typeface="Arial" pitchFamily="34" charset="0"/>
                        </a:rPr>
                        <a:t> NGO/ Organization</a:t>
                      </a:r>
                      <a:endParaRPr lang="en-IN" sz="16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0164">
                <a:tc>
                  <a:txBody>
                    <a:bodyPr/>
                    <a:lstStyle/>
                    <a:p>
                      <a:pPr algn="ctr" fontAlgn="ctr"/>
                      <a:r>
                        <a:rPr lang="en-IN" sz="1600" b="0" i="0" u="none" strike="noStrike" dirty="0">
                          <a:solidFill>
                            <a:srgbClr val="000000"/>
                          </a:solidFill>
                          <a:latin typeface="Arial" pitchFamily="34" charset="0"/>
                          <a:cs typeface="Arial"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smtClean="0">
                          <a:solidFill>
                            <a:srgbClr val="000000"/>
                          </a:solidFill>
                          <a:latin typeface="Arial" pitchFamily="34" charset="0"/>
                          <a:cs typeface="Arial" pitchFamily="34" charset="0"/>
                        </a:rPr>
                        <a:t>State Level</a:t>
                      </a:r>
                      <a:endParaRPr lang="en-IN"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latin typeface="Arial" pitchFamily="34" charset="0"/>
                          <a:cs typeface="Arial" pitchFamily="34" charset="0"/>
                        </a:rPr>
                        <a:t>All Zones</a:t>
                      </a:r>
                      <a:endParaRPr lang="en-IN"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latin typeface="Arial" pitchFamily="34" charset="0"/>
                          <a:cs typeface="Arial" pitchFamily="34" charset="0"/>
                        </a:rPr>
                        <a:t>VHAA (Voluntary Health Association of Assam)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9767">
                <a:tc>
                  <a:txBody>
                    <a:bodyPr/>
                    <a:lstStyle/>
                    <a:p>
                      <a:pPr algn="ctr" fontAlgn="ctr"/>
                      <a:r>
                        <a:rPr lang="en-US" sz="1600" b="1" i="0" u="none" strike="noStrike" dirty="0" smtClean="0">
                          <a:solidFill>
                            <a:srgbClr val="C00000"/>
                          </a:solidFill>
                          <a:latin typeface="Arial" pitchFamily="34" charset="0"/>
                          <a:cs typeface="Arial" pitchFamily="34" charset="0"/>
                        </a:rPr>
                        <a:t>2</a:t>
                      </a:r>
                      <a:endParaRPr lang="en-IN" sz="1600" b="1" i="0" u="none" strike="noStrike" dirty="0">
                        <a:solidFill>
                          <a:srgbClr val="C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C00000"/>
                          </a:solidFill>
                          <a:latin typeface="Arial" pitchFamily="34" charset="0"/>
                          <a:cs typeface="Arial" pitchFamily="34" charset="0"/>
                        </a:rPr>
                        <a:t>Zone 1</a:t>
                      </a:r>
                      <a:endParaRPr lang="en-IN" sz="1600" b="1" i="0" u="none" strike="noStrike" dirty="0">
                        <a:solidFill>
                          <a:srgbClr val="C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smtClean="0">
                          <a:solidFill>
                            <a:srgbClr val="C00000"/>
                          </a:solidFill>
                          <a:latin typeface="Arial" pitchFamily="34" charset="0"/>
                          <a:cs typeface="Arial" pitchFamily="34" charset="0"/>
                        </a:rPr>
                        <a:t>Barak Valley Zone: </a:t>
                      </a:r>
                      <a:r>
                        <a:rPr lang="en-IN" sz="1600" b="1" i="0" u="none" strike="noStrike" dirty="0" err="1" smtClean="0">
                          <a:solidFill>
                            <a:srgbClr val="C00000"/>
                          </a:solidFill>
                          <a:latin typeface="Arial" pitchFamily="34" charset="0"/>
                          <a:cs typeface="Arial" pitchFamily="34" charset="0"/>
                        </a:rPr>
                        <a:t>Dima</a:t>
                      </a:r>
                      <a:r>
                        <a:rPr lang="en-IN" sz="1600" b="1" i="0" u="none" strike="noStrike" dirty="0" smtClean="0">
                          <a:solidFill>
                            <a:srgbClr val="C00000"/>
                          </a:solidFill>
                          <a:latin typeface="Arial" pitchFamily="34" charset="0"/>
                          <a:cs typeface="Arial" pitchFamily="34" charset="0"/>
                        </a:rPr>
                        <a:t> </a:t>
                      </a:r>
                      <a:r>
                        <a:rPr lang="en-IN" sz="1600" b="1" i="0" u="none" strike="noStrike" dirty="0" err="1" smtClean="0">
                          <a:solidFill>
                            <a:srgbClr val="C00000"/>
                          </a:solidFill>
                          <a:latin typeface="Arial" pitchFamily="34" charset="0"/>
                          <a:cs typeface="Arial" pitchFamily="34" charset="0"/>
                        </a:rPr>
                        <a:t>Hasao</a:t>
                      </a:r>
                      <a:r>
                        <a:rPr lang="en-IN" sz="1600" b="1" i="0" u="none" strike="noStrike" dirty="0" smtClean="0">
                          <a:solidFill>
                            <a:srgbClr val="C00000"/>
                          </a:solidFill>
                          <a:latin typeface="Arial" pitchFamily="34" charset="0"/>
                          <a:cs typeface="Arial" pitchFamily="34" charset="0"/>
                        </a:rPr>
                        <a:t>, </a:t>
                      </a:r>
                      <a:r>
                        <a:rPr lang="en-IN" sz="1600" b="1" i="0" u="none" strike="noStrike" dirty="0" err="1" smtClean="0">
                          <a:solidFill>
                            <a:srgbClr val="C00000"/>
                          </a:solidFill>
                          <a:latin typeface="Arial" pitchFamily="34" charset="0"/>
                          <a:cs typeface="Arial" pitchFamily="34" charset="0"/>
                        </a:rPr>
                        <a:t>Cachar</a:t>
                      </a:r>
                      <a:r>
                        <a:rPr lang="en-IN" sz="1600" b="1" i="0" u="none" strike="noStrike" dirty="0" smtClean="0">
                          <a:solidFill>
                            <a:srgbClr val="C00000"/>
                          </a:solidFill>
                          <a:latin typeface="Arial" pitchFamily="34" charset="0"/>
                          <a:cs typeface="Arial" pitchFamily="34" charset="0"/>
                        </a:rPr>
                        <a:t>, </a:t>
                      </a:r>
                      <a:r>
                        <a:rPr lang="en-IN" sz="1600" b="1" i="0" u="none" strike="noStrike" dirty="0" err="1" smtClean="0">
                          <a:solidFill>
                            <a:srgbClr val="C00000"/>
                          </a:solidFill>
                          <a:latin typeface="Arial" pitchFamily="34" charset="0"/>
                          <a:cs typeface="Arial" pitchFamily="34" charset="0"/>
                        </a:rPr>
                        <a:t>Karimganj</a:t>
                      </a:r>
                      <a:r>
                        <a:rPr lang="en-IN" sz="1600" b="1" i="0" u="none" strike="noStrike" dirty="0" smtClean="0">
                          <a:solidFill>
                            <a:srgbClr val="C00000"/>
                          </a:solidFill>
                          <a:latin typeface="Arial" pitchFamily="34" charset="0"/>
                          <a:cs typeface="Arial" pitchFamily="34" charset="0"/>
                        </a:rPr>
                        <a:t>, </a:t>
                      </a:r>
                      <a:r>
                        <a:rPr lang="en-IN" sz="1600" b="1" i="0" u="none" strike="noStrike" dirty="0" err="1" smtClean="0">
                          <a:solidFill>
                            <a:srgbClr val="C00000"/>
                          </a:solidFill>
                          <a:latin typeface="Arial" pitchFamily="34" charset="0"/>
                          <a:cs typeface="Arial" pitchFamily="34" charset="0"/>
                        </a:rPr>
                        <a:t>Hailakandi</a:t>
                      </a:r>
                      <a:r>
                        <a:rPr lang="en-IN" sz="1600" b="1" i="0" u="none" strike="noStrike" dirty="0" smtClean="0">
                          <a:solidFill>
                            <a:srgbClr val="C00000"/>
                          </a:solidFill>
                          <a:latin typeface="Arial" pitchFamily="34" charset="0"/>
                          <a:cs typeface="Arial" pitchFamily="34" charset="0"/>
                        </a:rPr>
                        <a:t> (4 districts)</a:t>
                      </a:r>
                      <a:endParaRPr lang="en-IN" sz="1600" b="1" i="0" u="none" strike="noStrike" dirty="0">
                        <a:solidFill>
                          <a:srgbClr val="C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C00000"/>
                          </a:solidFill>
                          <a:latin typeface="Arial" pitchFamily="34" charset="0"/>
                          <a:cs typeface="Arial" pitchFamily="34" charset="0"/>
                        </a:rPr>
                        <a:t>Pending </a:t>
                      </a:r>
                      <a:endParaRPr lang="en-IN" sz="1600" b="1" i="0" u="none" strike="noStrike" dirty="0">
                        <a:solidFill>
                          <a:srgbClr val="C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9767">
                <a:tc>
                  <a:txBody>
                    <a:bodyPr/>
                    <a:lstStyle/>
                    <a:p>
                      <a:pPr algn="ctr" fontAlgn="ctr"/>
                      <a:r>
                        <a:rPr lang="en-US" sz="1600" b="1" i="0" u="none" strike="noStrike" dirty="0" smtClean="0">
                          <a:solidFill>
                            <a:srgbClr val="C00000"/>
                          </a:solidFill>
                          <a:latin typeface="Arial" pitchFamily="34" charset="0"/>
                          <a:cs typeface="Arial" pitchFamily="34" charset="0"/>
                        </a:rPr>
                        <a:t>3</a:t>
                      </a:r>
                      <a:endParaRPr lang="en-IN" sz="1600" b="1" i="0" u="none" strike="noStrike" dirty="0">
                        <a:solidFill>
                          <a:srgbClr val="C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smtClean="0">
                          <a:solidFill>
                            <a:srgbClr val="C00000"/>
                          </a:solidFill>
                          <a:latin typeface="Arial" pitchFamily="34" charset="0"/>
                          <a:cs typeface="Arial" pitchFamily="34" charset="0"/>
                        </a:rPr>
                        <a:t>Zone 2</a:t>
                      </a:r>
                      <a:endParaRPr lang="en-IN" sz="1600" b="1" i="0" u="none" strike="noStrike" dirty="0">
                        <a:solidFill>
                          <a:srgbClr val="C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err="1" smtClean="0">
                          <a:solidFill>
                            <a:srgbClr val="C00000"/>
                          </a:solidFill>
                          <a:latin typeface="Arial" pitchFamily="34" charset="0"/>
                          <a:cs typeface="Arial" pitchFamily="34" charset="0"/>
                        </a:rPr>
                        <a:t>Bongaingaon</a:t>
                      </a:r>
                      <a:r>
                        <a:rPr lang="en-IN" sz="1600" b="1" i="0" u="none" strike="noStrike" dirty="0" smtClean="0">
                          <a:solidFill>
                            <a:srgbClr val="C00000"/>
                          </a:solidFill>
                          <a:latin typeface="Arial" pitchFamily="34" charset="0"/>
                          <a:cs typeface="Arial" pitchFamily="34" charset="0"/>
                        </a:rPr>
                        <a:t> Zone: </a:t>
                      </a:r>
                      <a:r>
                        <a:rPr lang="en-IN" sz="1600" b="1" i="0" u="none" strike="noStrike" dirty="0" err="1" smtClean="0">
                          <a:solidFill>
                            <a:srgbClr val="C00000"/>
                          </a:solidFill>
                          <a:latin typeface="Arial" pitchFamily="34" charset="0"/>
                          <a:cs typeface="Arial" pitchFamily="34" charset="0"/>
                        </a:rPr>
                        <a:t>Bongaingaon</a:t>
                      </a:r>
                      <a:r>
                        <a:rPr lang="en-IN" sz="1600" b="1" i="0" u="none" strike="noStrike" dirty="0" smtClean="0">
                          <a:solidFill>
                            <a:srgbClr val="C00000"/>
                          </a:solidFill>
                          <a:latin typeface="Arial" pitchFamily="34" charset="0"/>
                          <a:cs typeface="Arial" pitchFamily="34" charset="0"/>
                        </a:rPr>
                        <a:t>, </a:t>
                      </a:r>
                      <a:r>
                        <a:rPr lang="en-IN" sz="1600" b="1" i="0" u="none" strike="noStrike" dirty="0" err="1" smtClean="0">
                          <a:solidFill>
                            <a:srgbClr val="C00000"/>
                          </a:solidFill>
                          <a:latin typeface="Arial" pitchFamily="34" charset="0"/>
                          <a:cs typeface="Arial" pitchFamily="34" charset="0"/>
                        </a:rPr>
                        <a:t>Dhubri</a:t>
                      </a:r>
                      <a:r>
                        <a:rPr lang="en-IN" sz="1600" b="1" i="0" u="none" strike="noStrike" dirty="0" smtClean="0">
                          <a:solidFill>
                            <a:srgbClr val="C00000"/>
                          </a:solidFill>
                          <a:latin typeface="Arial" pitchFamily="34" charset="0"/>
                          <a:cs typeface="Arial" pitchFamily="34" charset="0"/>
                        </a:rPr>
                        <a:t>, </a:t>
                      </a:r>
                      <a:r>
                        <a:rPr lang="en-IN" sz="1600" b="1" i="0" u="none" strike="noStrike" dirty="0" err="1" smtClean="0">
                          <a:solidFill>
                            <a:srgbClr val="C00000"/>
                          </a:solidFill>
                          <a:latin typeface="Arial" pitchFamily="34" charset="0"/>
                          <a:cs typeface="Arial" pitchFamily="34" charset="0"/>
                        </a:rPr>
                        <a:t>Barpeta</a:t>
                      </a:r>
                      <a:r>
                        <a:rPr lang="en-IN" sz="1600" b="1" i="0" u="none" strike="noStrike" dirty="0" smtClean="0">
                          <a:solidFill>
                            <a:srgbClr val="C00000"/>
                          </a:solidFill>
                          <a:latin typeface="Arial" pitchFamily="34" charset="0"/>
                          <a:cs typeface="Arial" pitchFamily="34" charset="0"/>
                        </a:rPr>
                        <a:t>, </a:t>
                      </a:r>
                      <a:r>
                        <a:rPr lang="en-IN" sz="1600" b="1" i="0" u="none" strike="noStrike" dirty="0" err="1" smtClean="0">
                          <a:solidFill>
                            <a:srgbClr val="C00000"/>
                          </a:solidFill>
                          <a:latin typeface="Arial" pitchFamily="34" charset="0"/>
                          <a:cs typeface="Arial" pitchFamily="34" charset="0"/>
                        </a:rPr>
                        <a:t>Kokrajhar</a:t>
                      </a:r>
                      <a:r>
                        <a:rPr lang="en-IN" sz="1600" b="1" i="0" u="none" strike="noStrike" dirty="0" smtClean="0">
                          <a:solidFill>
                            <a:srgbClr val="C00000"/>
                          </a:solidFill>
                          <a:latin typeface="Arial" pitchFamily="34" charset="0"/>
                          <a:cs typeface="Arial" pitchFamily="34" charset="0"/>
                        </a:rPr>
                        <a:t>, </a:t>
                      </a:r>
                      <a:r>
                        <a:rPr lang="en-IN" sz="1600" b="1" i="0" u="none" strike="noStrike" dirty="0" err="1" smtClean="0">
                          <a:solidFill>
                            <a:srgbClr val="C00000"/>
                          </a:solidFill>
                          <a:latin typeface="Arial" pitchFamily="34" charset="0"/>
                          <a:cs typeface="Arial" pitchFamily="34" charset="0"/>
                        </a:rPr>
                        <a:t>Chirang</a:t>
                      </a:r>
                      <a:r>
                        <a:rPr lang="en-IN" sz="1600" b="1" i="0" u="none" strike="noStrike" dirty="0" smtClean="0">
                          <a:solidFill>
                            <a:srgbClr val="C00000"/>
                          </a:solidFill>
                          <a:latin typeface="Arial" pitchFamily="34" charset="0"/>
                          <a:cs typeface="Arial" pitchFamily="34" charset="0"/>
                        </a:rPr>
                        <a:t> (5 districts)</a:t>
                      </a:r>
                      <a:endParaRPr lang="en-IN" sz="1600" b="1" i="0" u="none" strike="noStrike" dirty="0">
                        <a:solidFill>
                          <a:srgbClr val="C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rgbClr val="C00000"/>
                          </a:solidFill>
                          <a:latin typeface="Arial" pitchFamily="34" charset="0"/>
                          <a:cs typeface="Arial" pitchFamily="34" charset="0"/>
                        </a:rPr>
                        <a:t>Pending</a:t>
                      </a:r>
                      <a:endParaRPr lang="en-IN" sz="1600" b="1" i="0" u="none" strike="noStrike" dirty="0" smtClean="0">
                        <a:solidFill>
                          <a:srgbClr val="C00000"/>
                        </a:solidFill>
                        <a:latin typeface="Arial" pitchFamily="34" charset="0"/>
                        <a:cs typeface="Arial" pitchFamily="34" charset="0"/>
                      </a:endParaRPr>
                    </a:p>
                    <a:p>
                      <a:pPr algn="ctr" fontAlgn="ctr"/>
                      <a:endParaRPr lang="en-IN" sz="1600" b="1" i="0" u="none" strike="noStrike" dirty="0">
                        <a:solidFill>
                          <a:srgbClr val="C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9767">
                <a:tc>
                  <a:txBody>
                    <a:bodyPr/>
                    <a:lstStyle/>
                    <a:p>
                      <a:pPr algn="ctr" fontAlgn="ctr"/>
                      <a:r>
                        <a:rPr lang="en-US" sz="1600" b="0" i="0" u="none" strike="noStrike" dirty="0" smtClean="0">
                          <a:solidFill>
                            <a:srgbClr val="000000"/>
                          </a:solidFill>
                          <a:latin typeface="Arial" pitchFamily="34" charset="0"/>
                          <a:cs typeface="Arial" pitchFamily="34" charset="0"/>
                        </a:rPr>
                        <a:t>4</a:t>
                      </a:r>
                      <a:endParaRPr lang="en-IN"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latin typeface="Arial" pitchFamily="34" charset="0"/>
                          <a:cs typeface="Arial" pitchFamily="34" charset="0"/>
                        </a:rPr>
                        <a:t>Zone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err="1" smtClean="0">
                          <a:solidFill>
                            <a:srgbClr val="000000"/>
                          </a:solidFill>
                          <a:latin typeface="Arial" pitchFamily="34" charset="0"/>
                          <a:cs typeface="Arial" pitchFamily="34" charset="0"/>
                        </a:rPr>
                        <a:t>Darrang</a:t>
                      </a:r>
                      <a:r>
                        <a:rPr lang="en-IN" sz="1600" b="0" i="0" u="none" strike="noStrike" dirty="0" smtClean="0">
                          <a:solidFill>
                            <a:srgbClr val="000000"/>
                          </a:solidFill>
                          <a:latin typeface="Arial" pitchFamily="34" charset="0"/>
                          <a:cs typeface="Arial" pitchFamily="34" charset="0"/>
                        </a:rPr>
                        <a:t> Zone: </a:t>
                      </a:r>
                      <a:r>
                        <a:rPr lang="en-IN" sz="1600" b="0" i="0" u="none" strike="noStrike" dirty="0" err="1" smtClean="0">
                          <a:solidFill>
                            <a:srgbClr val="000000"/>
                          </a:solidFill>
                          <a:latin typeface="Arial" pitchFamily="34" charset="0"/>
                          <a:cs typeface="Arial" pitchFamily="34" charset="0"/>
                        </a:rPr>
                        <a:t>Darrang</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Goalpara</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Udalguri</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Nalbari</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Baksa</a:t>
                      </a:r>
                      <a:r>
                        <a:rPr lang="en-IN" sz="1600" b="0" i="0" u="none" strike="noStrike" dirty="0" smtClean="0">
                          <a:solidFill>
                            <a:srgbClr val="000000"/>
                          </a:solidFill>
                          <a:latin typeface="Arial" pitchFamily="34" charset="0"/>
                          <a:cs typeface="Arial" pitchFamily="34" charset="0"/>
                        </a:rPr>
                        <a:t> (5 districts)</a:t>
                      </a:r>
                      <a:endParaRPr lang="en-IN"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latin typeface="Arial" pitchFamily="34" charset="0"/>
                          <a:cs typeface="Arial" pitchFamily="34" charset="0"/>
                        </a:rPr>
                        <a:t>RWUAA (Rural Women </a:t>
                      </a:r>
                      <a:r>
                        <a:rPr lang="en-IN" sz="1600" b="0" i="0" u="none" strike="noStrike" dirty="0" err="1">
                          <a:solidFill>
                            <a:srgbClr val="000000"/>
                          </a:solidFill>
                          <a:latin typeface="Arial" pitchFamily="34" charset="0"/>
                          <a:cs typeface="Arial" pitchFamily="34" charset="0"/>
                        </a:rPr>
                        <a:t>Upliftment</a:t>
                      </a:r>
                      <a:r>
                        <a:rPr lang="en-IN" sz="1600" b="0" i="0" u="none" strike="noStrike" dirty="0">
                          <a:solidFill>
                            <a:srgbClr val="000000"/>
                          </a:solidFill>
                          <a:latin typeface="Arial" pitchFamily="34" charset="0"/>
                          <a:cs typeface="Arial" pitchFamily="34" charset="0"/>
                        </a:rPr>
                        <a:t> Association of Assam)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0218">
                <a:tc>
                  <a:txBody>
                    <a:bodyPr/>
                    <a:lstStyle/>
                    <a:p>
                      <a:pPr algn="ctr" fontAlgn="ctr"/>
                      <a:r>
                        <a:rPr lang="en-US" sz="1600" b="0" i="0" u="none" strike="noStrike" dirty="0" smtClean="0">
                          <a:solidFill>
                            <a:srgbClr val="000000"/>
                          </a:solidFill>
                          <a:latin typeface="Arial" pitchFamily="34" charset="0"/>
                          <a:cs typeface="Arial" pitchFamily="34" charset="0"/>
                        </a:rPr>
                        <a:t>5</a:t>
                      </a:r>
                      <a:endParaRPr lang="en-IN"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Arial" pitchFamily="34" charset="0"/>
                          <a:cs typeface="Arial" pitchFamily="34" charset="0"/>
                        </a:rPr>
                        <a:t>Zone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err="1" smtClean="0">
                          <a:solidFill>
                            <a:srgbClr val="000000"/>
                          </a:solidFill>
                          <a:latin typeface="Arial" pitchFamily="34" charset="0"/>
                          <a:cs typeface="Arial" pitchFamily="34" charset="0"/>
                        </a:rPr>
                        <a:t>Jorhat</a:t>
                      </a:r>
                      <a:r>
                        <a:rPr lang="en-IN" sz="1600" b="0" i="0" u="none" strike="noStrike" dirty="0" smtClean="0">
                          <a:solidFill>
                            <a:srgbClr val="000000"/>
                          </a:solidFill>
                          <a:latin typeface="Arial" pitchFamily="34" charset="0"/>
                          <a:cs typeface="Arial" pitchFamily="34" charset="0"/>
                        </a:rPr>
                        <a:t> Zone: </a:t>
                      </a:r>
                      <a:r>
                        <a:rPr lang="en-IN" sz="1600" b="0" i="0" u="none" strike="noStrike" dirty="0" err="1" smtClean="0">
                          <a:solidFill>
                            <a:srgbClr val="000000"/>
                          </a:solidFill>
                          <a:latin typeface="Arial" pitchFamily="34" charset="0"/>
                          <a:cs typeface="Arial" pitchFamily="34" charset="0"/>
                        </a:rPr>
                        <a:t>Karbi</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Anglong</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Golaghat</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Jorhat</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Sonitpur</a:t>
                      </a:r>
                      <a:r>
                        <a:rPr lang="en-IN" sz="1600" b="0" i="0" u="none" strike="noStrike" dirty="0" smtClean="0">
                          <a:solidFill>
                            <a:srgbClr val="000000"/>
                          </a:solidFill>
                          <a:latin typeface="Arial" pitchFamily="34" charset="0"/>
                          <a:cs typeface="Arial" pitchFamily="34" charset="0"/>
                        </a:rPr>
                        <a:t> (4 districts)</a:t>
                      </a:r>
                      <a:endParaRPr lang="en-IN"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latin typeface="Arial" pitchFamily="34" charset="0"/>
                          <a:cs typeface="Arial" pitchFamily="34" charset="0"/>
                        </a:rPr>
                        <a:t>RWUAA (Rural Women </a:t>
                      </a:r>
                      <a:r>
                        <a:rPr lang="en-IN" sz="1600" b="0" i="0" u="none" strike="noStrike" dirty="0" err="1">
                          <a:solidFill>
                            <a:srgbClr val="000000"/>
                          </a:solidFill>
                          <a:latin typeface="Arial" pitchFamily="34" charset="0"/>
                          <a:cs typeface="Arial" pitchFamily="34" charset="0"/>
                        </a:rPr>
                        <a:t>Upliftment</a:t>
                      </a:r>
                      <a:r>
                        <a:rPr lang="en-IN" sz="1600" b="0" i="0" u="none" strike="noStrike" dirty="0">
                          <a:solidFill>
                            <a:srgbClr val="000000"/>
                          </a:solidFill>
                          <a:latin typeface="Arial" pitchFamily="34" charset="0"/>
                          <a:cs typeface="Arial" pitchFamily="34" charset="0"/>
                        </a:rPr>
                        <a:t> Association of Assam)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9767">
                <a:tc>
                  <a:txBody>
                    <a:bodyPr/>
                    <a:lstStyle/>
                    <a:p>
                      <a:pPr algn="ctr" fontAlgn="ctr"/>
                      <a:r>
                        <a:rPr lang="en-US" sz="1600" b="0" i="0" u="none" strike="noStrike" dirty="0" smtClean="0">
                          <a:solidFill>
                            <a:srgbClr val="000000"/>
                          </a:solidFill>
                          <a:latin typeface="Arial" pitchFamily="34" charset="0"/>
                          <a:cs typeface="Arial" pitchFamily="34" charset="0"/>
                        </a:rPr>
                        <a:t>6</a:t>
                      </a:r>
                      <a:endParaRPr lang="en-IN"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Arial" pitchFamily="34" charset="0"/>
                          <a:cs typeface="Arial" pitchFamily="34" charset="0"/>
                        </a:rPr>
                        <a:t>Zone 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err="1" smtClean="0">
                          <a:solidFill>
                            <a:srgbClr val="000000"/>
                          </a:solidFill>
                          <a:latin typeface="Arial" pitchFamily="34" charset="0"/>
                          <a:cs typeface="Arial" pitchFamily="34" charset="0"/>
                        </a:rPr>
                        <a:t>Dibrugarh</a:t>
                      </a:r>
                      <a:r>
                        <a:rPr lang="en-IN" sz="1600" b="0" i="0" u="none" strike="noStrike" dirty="0" smtClean="0">
                          <a:solidFill>
                            <a:srgbClr val="000000"/>
                          </a:solidFill>
                          <a:latin typeface="Arial" pitchFamily="34" charset="0"/>
                          <a:cs typeface="Arial" pitchFamily="34" charset="0"/>
                        </a:rPr>
                        <a:t> Zone: </a:t>
                      </a:r>
                      <a:r>
                        <a:rPr lang="en-IN" sz="1600" b="0" i="0" u="none" strike="noStrike" dirty="0" err="1" smtClean="0">
                          <a:solidFill>
                            <a:srgbClr val="000000"/>
                          </a:solidFill>
                          <a:latin typeface="Arial" pitchFamily="34" charset="0"/>
                          <a:cs typeface="Arial" pitchFamily="34" charset="0"/>
                        </a:rPr>
                        <a:t>Sivsagar</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Dibrugarh</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Tinsukia</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Dhemaji</a:t>
                      </a:r>
                      <a:r>
                        <a:rPr lang="en-IN" sz="1600" b="0" i="0" u="none" strike="noStrike" dirty="0" smtClean="0">
                          <a:solidFill>
                            <a:srgbClr val="000000"/>
                          </a:solidFill>
                          <a:latin typeface="Arial" pitchFamily="34" charset="0"/>
                          <a:cs typeface="Arial" pitchFamily="34" charset="0"/>
                        </a:rPr>
                        <a:t>, </a:t>
                      </a:r>
                      <a:r>
                        <a:rPr lang="en-IN" sz="1600" b="0" i="0" u="none" strike="noStrike" dirty="0" err="1" smtClean="0">
                          <a:solidFill>
                            <a:srgbClr val="000000"/>
                          </a:solidFill>
                          <a:latin typeface="Arial" pitchFamily="34" charset="0"/>
                          <a:cs typeface="Arial" pitchFamily="34" charset="0"/>
                        </a:rPr>
                        <a:t>Lakhimpur</a:t>
                      </a:r>
                      <a:r>
                        <a:rPr lang="en-IN" sz="1600" b="0" i="0" u="none" strike="noStrike" dirty="0" smtClean="0">
                          <a:solidFill>
                            <a:srgbClr val="000000"/>
                          </a:solidFill>
                          <a:latin typeface="Arial" pitchFamily="34" charset="0"/>
                          <a:cs typeface="Arial" pitchFamily="34" charset="0"/>
                        </a:rPr>
                        <a:t> (5 districts)</a:t>
                      </a:r>
                      <a:endParaRPr lang="en-IN"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latin typeface="Arial" pitchFamily="34" charset="0"/>
                          <a:cs typeface="Arial" pitchFamily="34" charset="0"/>
                        </a:rPr>
                        <a:t>SCORPION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9767">
                <a:tc>
                  <a:txBody>
                    <a:bodyPr/>
                    <a:lstStyle/>
                    <a:p>
                      <a:pPr algn="ctr" fontAlgn="ctr"/>
                      <a:r>
                        <a:rPr lang="en-US" sz="1600" b="0" i="0" u="none" strike="noStrike" dirty="0" smtClean="0">
                          <a:solidFill>
                            <a:srgbClr val="000000"/>
                          </a:solidFill>
                          <a:latin typeface="Arial" pitchFamily="34" charset="0"/>
                          <a:cs typeface="Arial" pitchFamily="34" charset="0"/>
                        </a:rPr>
                        <a:t>7</a:t>
                      </a:r>
                      <a:endParaRPr lang="en-IN"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a:solidFill>
                            <a:srgbClr val="000000"/>
                          </a:solidFill>
                          <a:latin typeface="Arial" pitchFamily="34" charset="0"/>
                          <a:cs typeface="Arial" pitchFamily="34" charset="0"/>
                        </a:rPr>
                        <a:t>Zone 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600" b="0" i="0" u="none" strike="noStrike" dirty="0" smtClean="0">
                          <a:solidFill>
                            <a:srgbClr val="000000"/>
                          </a:solidFill>
                          <a:latin typeface="Arial" pitchFamily="34" charset="0"/>
                          <a:cs typeface="Arial" pitchFamily="34" charset="0"/>
                        </a:rPr>
                        <a:t>Kamrup Zone: Kamrup Metro, Kamrup Rural, Morigaon, Nagaon (4 districts)</a:t>
                      </a:r>
                      <a:endParaRPr lang="en-IN"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0" i="0" u="none" strike="noStrike" dirty="0">
                          <a:solidFill>
                            <a:srgbClr val="000000"/>
                          </a:solidFill>
                          <a:latin typeface="Arial" pitchFamily="34" charset="0"/>
                          <a:cs typeface="Arial" pitchFamily="34" charset="0"/>
                        </a:rPr>
                        <a:t>RWUAA (Rural Women </a:t>
                      </a:r>
                      <a:r>
                        <a:rPr lang="en-IN" sz="1600" b="0" i="0" u="none" strike="noStrike" dirty="0" err="1">
                          <a:solidFill>
                            <a:srgbClr val="000000"/>
                          </a:solidFill>
                          <a:latin typeface="Arial" pitchFamily="34" charset="0"/>
                          <a:cs typeface="Arial" pitchFamily="34" charset="0"/>
                        </a:rPr>
                        <a:t>Upliftment</a:t>
                      </a:r>
                      <a:r>
                        <a:rPr lang="en-IN" sz="1600" b="0" i="0" u="none" strike="noStrike" dirty="0">
                          <a:solidFill>
                            <a:srgbClr val="000000"/>
                          </a:solidFill>
                          <a:latin typeface="Arial" pitchFamily="34" charset="0"/>
                          <a:cs typeface="Arial" pitchFamily="34" charset="0"/>
                        </a:rPr>
                        <a:t> Association of Assam)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itle 1"/>
          <p:cNvSpPr txBox="1">
            <a:spLocks/>
          </p:cNvSpPr>
          <p:nvPr/>
        </p:nvSpPr>
        <p:spPr>
          <a:xfrm>
            <a:off x="0" y="125760"/>
            <a:ext cx="9144000" cy="660034"/>
          </a:xfrm>
          <a:prstGeom prst="rect">
            <a:avLst/>
          </a:prstGeom>
          <a:solidFill>
            <a:srgbClr val="92D050"/>
          </a:solidFill>
        </p:spPr>
        <p:txBody>
          <a:bodyPr/>
          <a:lstStyle/>
          <a:p>
            <a:pPr algn="ctr" fontAlgn="auto">
              <a:spcAft>
                <a:spcPts val="0"/>
              </a:spcAft>
              <a:defRPr/>
            </a:pPr>
            <a:r>
              <a:rPr lang="en-US" sz="2800" b="1" u="sng" dirty="0" smtClean="0">
                <a:solidFill>
                  <a:schemeClr val="bg1"/>
                </a:solidFill>
              </a:rPr>
              <a:t>NGOs in Current Phase of CAH</a:t>
            </a:r>
            <a:endParaRPr lang="en-IN" sz="2800" b="1" u="sng"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1000108"/>
            <a:ext cx="8429684" cy="5386090"/>
          </a:xfrm>
          <a:prstGeom prst="rect">
            <a:avLst/>
          </a:prstGeom>
        </p:spPr>
        <p:txBody>
          <a:bodyPr wrap="square">
            <a:spAutoFit/>
          </a:bodyPr>
          <a:lstStyle/>
          <a:p>
            <a:pPr algn="just"/>
            <a:r>
              <a:rPr lang="en-US" sz="2400" dirty="0" smtClean="0"/>
              <a:t> </a:t>
            </a:r>
            <a:r>
              <a:rPr lang="en-US" sz="2800" dirty="0" smtClean="0"/>
              <a:t>State Mentoring Group formed with involvement of experts from government and non government organizations. (2007) </a:t>
            </a:r>
          </a:p>
          <a:p>
            <a:pPr algn="just"/>
            <a:endParaRPr lang="en-US" sz="2800" dirty="0" smtClean="0"/>
          </a:p>
          <a:p>
            <a:pPr algn="just"/>
            <a:r>
              <a:rPr lang="en-US" sz="2800" dirty="0" smtClean="0"/>
              <a:t>State Mentoring Group for ASHA and community processes(Reconstituted - 2015)</a:t>
            </a:r>
          </a:p>
          <a:p>
            <a:pPr lvl="1" algn="just">
              <a:buFont typeface="Arial" charset="0"/>
              <a:buChar char="•"/>
            </a:pPr>
            <a:r>
              <a:rPr lang="en-US" sz="2400" dirty="0" smtClean="0"/>
              <a:t> Meeting held on 11th January 2016 </a:t>
            </a:r>
          </a:p>
          <a:p>
            <a:pPr lvl="1" algn="just">
              <a:buFont typeface="Arial" charset="0"/>
              <a:buChar char="•"/>
            </a:pPr>
            <a:r>
              <a:rPr lang="en-US" sz="2400" dirty="0" smtClean="0"/>
              <a:t> Discussion &amp; finalization of work plan of CAH. </a:t>
            </a:r>
          </a:p>
          <a:p>
            <a:pPr lvl="1" algn="just">
              <a:buFont typeface="Arial" charset="0"/>
              <a:buChar char="•"/>
            </a:pPr>
            <a:r>
              <a:rPr lang="en-US" sz="2400" dirty="0" smtClean="0"/>
              <a:t>National AMG member attended. </a:t>
            </a:r>
          </a:p>
          <a:p>
            <a:pPr lvl="1" algn="just">
              <a:buFont typeface="Arial" charset="0"/>
              <a:buChar char="•"/>
            </a:pPr>
            <a:r>
              <a:rPr lang="en-US" sz="2400" dirty="0" smtClean="0"/>
              <a:t> AGCA  member attended. </a:t>
            </a:r>
          </a:p>
          <a:p>
            <a:pPr algn="just"/>
            <a:endParaRPr lang="en-US" sz="2400" dirty="0" smtClean="0"/>
          </a:p>
          <a:p>
            <a:pPr algn="just"/>
            <a:r>
              <a:rPr lang="en-US" sz="2800" dirty="0" smtClean="0"/>
              <a:t> Next meeting planned on 7th February 2017 to review the progress under CAH and way forward.</a:t>
            </a:r>
          </a:p>
        </p:txBody>
      </p:sp>
      <p:sp>
        <p:nvSpPr>
          <p:cNvPr id="3" name="Title 1"/>
          <p:cNvSpPr txBox="1">
            <a:spLocks/>
          </p:cNvSpPr>
          <p:nvPr/>
        </p:nvSpPr>
        <p:spPr>
          <a:xfrm>
            <a:off x="0" y="125760"/>
            <a:ext cx="9144000" cy="874348"/>
          </a:xfrm>
          <a:prstGeom prst="rect">
            <a:avLst/>
          </a:prstGeom>
          <a:solidFill>
            <a:srgbClr val="92D050"/>
          </a:solidFill>
        </p:spPr>
        <p:txBody>
          <a:bodyPr/>
          <a:lstStyle/>
          <a:p>
            <a:pPr algn="ctr" fontAlgn="auto">
              <a:spcAft>
                <a:spcPts val="0"/>
              </a:spcAft>
              <a:defRPr/>
            </a:pPr>
            <a:r>
              <a:rPr lang="en-US" sz="2800" b="1" dirty="0" smtClean="0">
                <a:solidFill>
                  <a:schemeClr val="bg1"/>
                </a:solidFill>
              </a:rPr>
              <a:t>Constitution &amp; Composition of </a:t>
            </a:r>
          </a:p>
          <a:p>
            <a:pPr algn="ctr" fontAlgn="auto">
              <a:spcAft>
                <a:spcPts val="0"/>
              </a:spcAft>
              <a:defRPr/>
            </a:pPr>
            <a:r>
              <a:rPr lang="en-US" sz="2800" b="1" dirty="0" smtClean="0">
                <a:solidFill>
                  <a:schemeClr val="bg1"/>
                </a:solidFill>
              </a:rPr>
              <a:t>State AGCA/SMG</a:t>
            </a:r>
            <a:endParaRPr lang="en-IN" sz="2800" b="1" dirty="0">
              <a:solidFill>
                <a:schemeClr val="bg1"/>
              </a:solidFill>
            </a:endParaRPr>
          </a:p>
        </p:txBody>
      </p:sp>
      <p:pic>
        <p:nvPicPr>
          <p:cNvPr id="4"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1071546"/>
            <a:ext cx="396557" cy="381000"/>
          </a:xfrm>
          <a:prstGeom prst="rect">
            <a:avLst/>
          </a:prstGeom>
          <a:noFill/>
        </p:spPr>
      </p:pic>
      <p:pic>
        <p:nvPicPr>
          <p:cNvPr id="5"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0" y="2786058"/>
            <a:ext cx="396557" cy="381000"/>
          </a:xfrm>
          <a:prstGeom prst="rect">
            <a:avLst/>
          </a:prstGeom>
          <a:noFill/>
        </p:spPr>
      </p:pic>
      <p:pic>
        <p:nvPicPr>
          <p:cNvPr id="6" name="Picture 2" descr="http://previews.123rf.com/images/splinex/splinex1102/splinex110200015/8864489-Fresh-green-tea-leaf-on-white-background-illustration--Stock-Vector.jpg"/>
          <p:cNvPicPr>
            <a:picLocks noChangeAspect="1" noChangeArrowheads="1"/>
          </p:cNvPicPr>
          <p:nvPr/>
        </p:nvPicPr>
        <p:blipFill>
          <a:blip r:embed="rId2" cstate="print"/>
          <a:srcRect/>
          <a:stretch>
            <a:fillRect/>
          </a:stretch>
        </p:blipFill>
        <p:spPr bwMode="auto">
          <a:xfrm>
            <a:off x="214282" y="5500702"/>
            <a:ext cx="396557" cy="38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0" y="714355"/>
          <a:ext cx="8572560" cy="6251511"/>
        </p:xfrm>
        <a:graphic>
          <a:graphicData uri="http://schemas.openxmlformats.org/drawingml/2006/table">
            <a:tbl>
              <a:tblPr/>
              <a:tblGrid>
                <a:gridCol w="2500330"/>
                <a:gridCol w="6072230"/>
              </a:tblGrid>
              <a:tr h="935281">
                <a:tc>
                  <a:txBody>
                    <a:bodyPr/>
                    <a:lstStyle/>
                    <a:p>
                      <a:pPr algn="ctr">
                        <a:lnSpc>
                          <a:spcPct val="115000"/>
                        </a:lnSpc>
                        <a:spcAft>
                          <a:spcPts val="0"/>
                        </a:spcAft>
                      </a:pPr>
                      <a:r>
                        <a:rPr lang="en-US" sz="2800" b="1" dirty="0">
                          <a:latin typeface="Calibri"/>
                          <a:ea typeface="Times New Roman"/>
                          <a:cs typeface="Times New Roman"/>
                        </a:rPr>
                        <a:t>Year</a:t>
                      </a:r>
                      <a:endParaRPr lang="en-IN" sz="2800" dirty="0">
                        <a:latin typeface="Calibri"/>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US" sz="2800" b="1" dirty="0" err="1">
                          <a:latin typeface="Calibri"/>
                          <a:ea typeface="Times New Roman"/>
                          <a:cs typeface="Times New Roman"/>
                        </a:rPr>
                        <a:t>RoP</a:t>
                      </a:r>
                      <a:r>
                        <a:rPr lang="en-US" sz="2800" b="1" dirty="0">
                          <a:latin typeface="Calibri"/>
                          <a:ea typeface="Times New Roman"/>
                          <a:cs typeface="Times New Roman"/>
                        </a:rPr>
                        <a:t> Approval (In </a:t>
                      </a:r>
                      <a:r>
                        <a:rPr lang="en-US" sz="2800" b="1" dirty="0" err="1">
                          <a:latin typeface="Calibri"/>
                          <a:ea typeface="Times New Roman"/>
                          <a:cs typeface="Times New Roman"/>
                        </a:rPr>
                        <a:t>Lakhs</a:t>
                      </a:r>
                      <a:r>
                        <a:rPr lang="en-US" sz="2800" b="1" dirty="0">
                          <a:latin typeface="Calibri"/>
                          <a:ea typeface="Times New Roman"/>
                          <a:cs typeface="Times New Roman"/>
                        </a:rPr>
                        <a:t>)</a:t>
                      </a:r>
                      <a:endParaRPr lang="en-IN" sz="2800" dirty="0">
                        <a:latin typeface="Calibri"/>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786750">
                <a:tc>
                  <a:txBody>
                    <a:bodyPr/>
                    <a:lstStyle/>
                    <a:p>
                      <a:pPr algn="ctr">
                        <a:lnSpc>
                          <a:spcPct val="115000"/>
                        </a:lnSpc>
                        <a:spcAft>
                          <a:spcPts val="0"/>
                        </a:spcAft>
                      </a:pPr>
                      <a:r>
                        <a:rPr lang="en-US" sz="2800" dirty="0" smtClean="0">
                          <a:latin typeface="+mn-lt"/>
                          <a:ea typeface="Times New Roman"/>
                          <a:cs typeface="Times New Roman"/>
                        </a:rPr>
                        <a:t>2008-09</a:t>
                      </a:r>
                      <a:endParaRPr lang="en-IN" sz="2800" dirty="0">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solidFill>
                            <a:schemeClr val="tx1"/>
                          </a:solidFill>
                          <a:latin typeface="+mn-lt"/>
                          <a:ea typeface="Times New Roman"/>
                          <a:cs typeface="Times New Roman"/>
                        </a:rPr>
                        <a:t>82.74</a:t>
                      </a:r>
                      <a:endParaRPr lang="en-IN" sz="2400" dirty="0">
                        <a:solidFill>
                          <a:srgbClr val="FF0000"/>
                        </a:solidFill>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293">
                <a:tc>
                  <a:txBody>
                    <a:bodyPr/>
                    <a:lstStyle/>
                    <a:p>
                      <a:pPr algn="ctr">
                        <a:lnSpc>
                          <a:spcPct val="115000"/>
                        </a:lnSpc>
                        <a:spcAft>
                          <a:spcPts val="0"/>
                        </a:spcAft>
                      </a:pPr>
                      <a:r>
                        <a:rPr lang="en-US" sz="2800" dirty="0" smtClean="0">
                          <a:latin typeface="+mn-lt"/>
                          <a:ea typeface="Times New Roman"/>
                          <a:cs typeface="Times New Roman"/>
                        </a:rPr>
                        <a:t>2012-13</a:t>
                      </a:r>
                      <a:endParaRPr lang="en-IN" sz="2800" dirty="0">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latin typeface="+mn-lt"/>
                          <a:ea typeface="Times New Roman"/>
                          <a:cs typeface="Times New Roman"/>
                        </a:rPr>
                        <a:t>151.34</a:t>
                      </a:r>
                    </a:p>
                    <a:p>
                      <a:pPr algn="ctr">
                        <a:lnSpc>
                          <a:spcPct val="115000"/>
                        </a:lnSpc>
                        <a:spcAft>
                          <a:spcPts val="0"/>
                        </a:spcAft>
                      </a:pPr>
                      <a:endParaRPr lang="en-US" sz="2400" dirty="0" smtClean="0">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686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latin typeface="+mn-lt"/>
                          <a:ea typeface="Times New Roman"/>
                          <a:cs typeface="Times New Roman"/>
                        </a:rPr>
                        <a:t>2013-14</a:t>
                      </a:r>
                      <a:endParaRPr lang="en-IN" sz="2800" dirty="0" smtClean="0">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solidFill>
                            <a:srgbClr val="000000"/>
                          </a:solidFill>
                          <a:latin typeface="+mn-lt"/>
                          <a:ea typeface="Times New Roman"/>
                          <a:cs typeface="Times New Roman"/>
                        </a:rPr>
                        <a:t>617.73  </a:t>
                      </a:r>
                      <a:endParaRPr lang="en-US" sz="2400" dirty="0" smtClean="0">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29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latin typeface="+mn-lt"/>
                          <a:ea typeface="Times New Roman"/>
                          <a:cs typeface="Times New Roman"/>
                        </a:rPr>
                        <a:t>2014-15</a:t>
                      </a:r>
                      <a:endParaRPr lang="en-IN" sz="2800" dirty="0" smtClean="0">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solidFill>
                            <a:srgbClr val="000000"/>
                          </a:solidFill>
                          <a:latin typeface="+mn-lt"/>
                          <a:ea typeface="Times New Roman"/>
                          <a:cs typeface="Times New Roman"/>
                        </a:rPr>
                        <a:t>          617.73 (Revalidated)</a:t>
                      </a:r>
                    </a:p>
                    <a:p>
                      <a:pPr algn="ctr">
                        <a:lnSpc>
                          <a:spcPct val="115000"/>
                        </a:lnSpc>
                        <a:spcAft>
                          <a:spcPts val="0"/>
                        </a:spcAft>
                      </a:pPr>
                      <a:endParaRPr lang="en-US" sz="2400" dirty="0" smtClean="0">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29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latin typeface="+mn-lt"/>
                          <a:ea typeface="Times New Roman"/>
                          <a:cs typeface="Times New Roman"/>
                        </a:rPr>
                        <a:t>2015-16</a:t>
                      </a:r>
                      <a:endParaRPr lang="en-IN" sz="2800" dirty="0" smtClean="0">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smtClean="0">
                          <a:solidFill>
                            <a:srgbClr val="000000"/>
                          </a:solidFill>
                          <a:latin typeface="+mn-lt"/>
                          <a:ea typeface="Times New Roman"/>
                          <a:cs typeface="Times New Roman"/>
                        </a:rPr>
                        <a:t>617.73 (Revalidated)</a:t>
                      </a:r>
                    </a:p>
                    <a:p>
                      <a:pPr algn="ctr">
                        <a:lnSpc>
                          <a:spcPct val="115000"/>
                        </a:lnSpc>
                        <a:spcAft>
                          <a:spcPts val="0"/>
                        </a:spcAft>
                      </a:pPr>
                      <a:endParaRPr lang="en-US" sz="2400" dirty="0" smtClean="0">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8867">
                <a:tc>
                  <a:txBody>
                    <a:bodyPr/>
                    <a:lstStyle/>
                    <a:p>
                      <a:pPr algn="ctr">
                        <a:lnSpc>
                          <a:spcPct val="115000"/>
                        </a:lnSpc>
                        <a:spcAft>
                          <a:spcPts val="0"/>
                        </a:spcAft>
                      </a:pPr>
                      <a:r>
                        <a:rPr lang="en-US" sz="2800" dirty="0" smtClean="0">
                          <a:latin typeface="+mn-lt"/>
                          <a:ea typeface="Times New Roman"/>
                          <a:cs typeface="Times New Roman"/>
                        </a:rPr>
                        <a:t>2016-17</a:t>
                      </a:r>
                      <a:endParaRPr lang="en-IN" sz="2800" dirty="0">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dirty="0" smtClean="0">
                          <a:solidFill>
                            <a:srgbClr val="000000"/>
                          </a:solidFill>
                          <a:latin typeface="+mn-lt"/>
                          <a:ea typeface="Times New Roman"/>
                          <a:cs typeface="Times New Roman"/>
                        </a:rPr>
                        <a:t>        617.73  (Revalidated)                                                                          ( 90% of total fund earmarked has been released to SNA)</a:t>
                      </a:r>
                      <a:endParaRPr lang="en-IN" sz="2400" dirty="0">
                        <a:solidFill>
                          <a:srgbClr val="000000"/>
                        </a:solidFill>
                        <a:latin typeface="+mn-lt"/>
                        <a:ea typeface="Times New Roman"/>
                        <a:cs typeface="Times New Roman"/>
                      </a:endParaRPr>
                    </a:p>
                  </a:txBody>
                  <a:tcPr marL="32858" marR="328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1"/>
          <p:cNvSpPr txBox="1">
            <a:spLocks/>
          </p:cNvSpPr>
          <p:nvPr/>
        </p:nvSpPr>
        <p:spPr>
          <a:xfrm>
            <a:off x="357158" y="125760"/>
            <a:ext cx="8429684" cy="445720"/>
          </a:xfrm>
          <a:prstGeom prst="rect">
            <a:avLst/>
          </a:prstGeom>
          <a:solidFill>
            <a:srgbClr val="92D050"/>
          </a:solidFill>
        </p:spPr>
        <p:txBody>
          <a:bodyPr/>
          <a:lstStyle/>
          <a:p>
            <a:pPr algn="ctr" fontAlgn="auto">
              <a:spcAft>
                <a:spcPts val="0"/>
              </a:spcAft>
              <a:defRPr/>
            </a:pPr>
            <a:r>
              <a:rPr lang="en-US" sz="3200" b="1" dirty="0" smtClean="0">
                <a:solidFill>
                  <a:schemeClr val="bg1"/>
                </a:solidFill>
              </a:rPr>
              <a:t>Fund Status</a:t>
            </a:r>
            <a:endParaRPr lang="en-IN" sz="32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5294</TotalTime>
  <Words>1788</Words>
  <Application>Microsoft Office PowerPoint</Application>
  <PresentationFormat>On-screen Show (4:3)</PresentationFormat>
  <Paragraphs>242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Facet</vt:lpstr>
      <vt:lpst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An Initiative to Prepare Baseline on Status of Functionality of the VHSNC and the RKS An Initiative to Prepare Baseline on Status of Functionality of the VHSNC and the RKS </vt:lpstr>
      <vt:lpstr>Slide 20</vt:lpstr>
      <vt:lpstr>Slide 21</vt:lpstr>
      <vt:lpstr>Slide 22</vt:lpstr>
      <vt:lpstr>Way Forward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RMNCH+A Review meeting Template</dc:title>
  <dc:creator>SONY</dc:creator>
  <cp:lastModifiedBy>Deepjyoti_NHM</cp:lastModifiedBy>
  <cp:revision>167</cp:revision>
  <dcterms:created xsi:type="dcterms:W3CDTF">2016-09-30T07:01:39Z</dcterms:created>
  <dcterms:modified xsi:type="dcterms:W3CDTF">2017-01-23T16:04:06Z</dcterms:modified>
</cp:coreProperties>
</file>