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9" r:id="rId5"/>
    <p:sldId id="263" r:id="rId6"/>
    <p:sldId id="261" r:id="rId7"/>
    <p:sldId id="262" r:id="rId8"/>
    <p:sldId id="258" r:id="rId9"/>
    <p:sldId id="260"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2819" autoAdjust="0"/>
  </p:normalViewPr>
  <p:slideViewPr>
    <p:cSldViewPr>
      <p:cViewPr varScale="1">
        <p:scale>
          <a:sx n="68" d="100"/>
          <a:sy n="68" d="100"/>
        </p:scale>
        <p:origin x="-57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5.jpe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1470025"/>
          </a:xfrm>
        </p:spPr>
        <p:txBody>
          <a:bodyPr/>
          <a:lstStyle/>
          <a:p>
            <a:r>
              <a:rPr lang="en-US" dirty="0" smtClean="0"/>
              <a:t>CAH JHARKHAND</a:t>
            </a:r>
            <a:endParaRPr lang="en-US" dirty="0"/>
          </a:p>
        </p:txBody>
      </p:sp>
      <p:sp>
        <p:nvSpPr>
          <p:cNvPr id="3" name="Subtitle 2"/>
          <p:cNvSpPr>
            <a:spLocks noGrp="1"/>
          </p:cNvSpPr>
          <p:nvPr>
            <p:ph type="subTitle" idx="1"/>
          </p:nvPr>
        </p:nvSpPr>
        <p:spPr>
          <a:xfrm>
            <a:off x="1371600" y="2514600"/>
            <a:ext cx="6400800" cy="3124200"/>
          </a:xfrm>
        </p:spPr>
        <p:txBody>
          <a:bodyPr>
            <a:normAutofit/>
          </a:bodyPr>
          <a:lstStyle/>
          <a:p>
            <a:r>
              <a:rPr lang="en-US" dirty="0" smtClean="0"/>
              <a:t>Regional Workshop on Community Action for Health</a:t>
            </a:r>
          </a:p>
          <a:p>
            <a:r>
              <a:rPr lang="en-US" dirty="0" smtClean="0"/>
              <a:t>Guwahati, </a:t>
            </a:r>
            <a:r>
              <a:rPr lang="en-US" dirty="0" smtClean="0"/>
              <a:t>24</a:t>
            </a:r>
            <a:r>
              <a:rPr lang="en-US" baseline="30000" dirty="0" smtClean="0"/>
              <a:t>th</a:t>
            </a:r>
            <a:r>
              <a:rPr lang="en-US" dirty="0" smtClean="0"/>
              <a:t> </a:t>
            </a:r>
            <a:r>
              <a:rPr lang="en-US" dirty="0" smtClean="0"/>
              <a:t>&amp; 25</a:t>
            </a:r>
            <a:r>
              <a:rPr lang="en-US" baseline="30000" dirty="0" smtClean="0"/>
              <a:t>th</a:t>
            </a:r>
            <a:r>
              <a:rPr lang="en-US" dirty="0" smtClean="0"/>
              <a:t> Jan. ’17</a:t>
            </a:r>
          </a:p>
          <a:p>
            <a:endParaRPr lang="en-US" b="1" dirty="0" smtClean="0"/>
          </a:p>
          <a:p>
            <a:r>
              <a:rPr lang="en-US" sz="2200" dirty="0" smtClean="0"/>
              <a:t>Dr. Pradeep </a:t>
            </a:r>
            <a:r>
              <a:rPr lang="en-US" sz="2200" dirty="0" err="1" smtClean="0"/>
              <a:t>Baskey</a:t>
            </a:r>
            <a:r>
              <a:rPr lang="en-US" sz="2200" dirty="0" smtClean="0"/>
              <a:t>, </a:t>
            </a:r>
          </a:p>
          <a:p>
            <a:r>
              <a:rPr lang="en-US" sz="2200" dirty="0" smtClean="0"/>
              <a:t>Nodal officer CP, Jharkhand</a:t>
            </a:r>
            <a:endParaRPr lang="en-US" sz="2200" dirty="0"/>
          </a:p>
        </p:txBody>
      </p:sp>
      <p:pic>
        <p:nvPicPr>
          <p:cNvPr id="4" name="Picture 3" descr="New NHM Logo"/>
          <p:cNvPicPr/>
          <p:nvPr/>
        </p:nvPicPr>
        <p:blipFill>
          <a:blip r:embed="rId2"/>
          <a:srcRect/>
          <a:stretch>
            <a:fillRect/>
          </a:stretch>
        </p:blipFill>
        <p:spPr bwMode="auto">
          <a:xfrm>
            <a:off x="8229600" y="76201"/>
            <a:ext cx="762000" cy="685800"/>
          </a:xfrm>
          <a:prstGeom prst="rect">
            <a:avLst/>
          </a:prstGeom>
          <a:noFill/>
          <a:ln w="9525">
            <a:noFill/>
            <a:miter lim="800000"/>
            <a:headEnd/>
            <a:tailEnd/>
          </a:ln>
        </p:spPr>
      </p:pic>
      <p:pic>
        <p:nvPicPr>
          <p:cNvPr id="5" name="Picture 4" descr="C:\Users\hcl\Desktop\IMG_0007.jpg"/>
          <p:cNvPicPr/>
          <p:nvPr/>
        </p:nvPicPr>
        <p:blipFill>
          <a:blip r:embed="rId3" cstate="print">
            <a:lum bright="17000" contrast="21000"/>
          </a:blip>
          <a:srcRect/>
          <a:stretch>
            <a:fillRect/>
          </a:stretch>
        </p:blipFill>
        <p:spPr bwMode="auto">
          <a:xfrm>
            <a:off x="3959394" y="76202"/>
            <a:ext cx="644451" cy="609599"/>
          </a:xfrm>
          <a:prstGeom prst="rect">
            <a:avLst/>
          </a:prstGeom>
          <a:noFill/>
          <a:ln w="9525">
            <a:noFill/>
            <a:miter lim="800000"/>
            <a:headEnd/>
            <a:tailEnd/>
          </a:ln>
        </p:spPr>
      </p:pic>
      <p:pic>
        <p:nvPicPr>
          <p:cNvPr id="6" name="Picture 2"/>
          <p:cNvPicPr>
            <a:picLocks noChangeAspect="1" noChangeArrowheads="1"/>
          </p:cNvPicPr>
          <p:nvPr/>
        </p:nvPicPr>
        <p:blipFill>
          <a:blip r:embed="rId4" cstate="print"/>
          <a:srcRect/>
          <a:stretch>
            <a:fillRect/>
          </a:stretch>
        </p:blipFill>
        <p:spPr bwMode="auto">
          <a:xfrm>
            <a:off x="190500" y="76201"/>
            <a:ext cx="990600" cy="415251"/>
          </a:xfrm>
          <a:prstGeom prst="rect">
            <a:avLst/>
          </a:prstGeom>
          <a:noFill/>
          <a:ln w="9525">
            <a:noFill/>
            <a:miter lim="800000"/>
            <a:headEnd/>
            <a:tailEnd/>
          </a:ln>
          <a:effectLst/>
        </p:spPr>
      </p:pic>
      <p:pic>
        <p:nvPicPr>
          <p:cNvPr id="7" name="Picture 2" descr="D:\VSRC_Jharkhand\Photo gallery_VSRC\Sahiya LOGS\Sahiya Patti.jpg"/>
          <p:cNvPicPr>
            <a:picLocks noChangeAspect="1" noChangeArrowheads="1"/>
          </p:cNvPicPr>
          <p:nvPr/>
        </p:nvPicPr>
        <p:blipFill>
          <a:blip r:embed="rId5"/>
          <a:srcRect/>
          <a:stretch>
            <a:fillRect/>
          </a:stretch>
        </p:blipFill>
        <p:spPr bwMode="auto">
          <a:xfrm>
            <a:off x="152400" y="6172200"/>
            <a:ext cx="8991600" cy="7112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14600"/>
            <a:ext cx="8229600" cy="3611563"/>
          </a:xfrm>
        </p:spPr>
        <p:txBody>
          <a:bodyPr>
            <a:normAutofit/>
          </a:bodyPr>
          <a:lstStyle/>
          <a:p>
            <a:pPr marL="0" indent="0" algn="ctr">
              <a:buNone/>
            </a:pPr>
            <a:r>
              <a:rPr lang="en-IN" sz="8800" dirty="0" smtClean="0"/>
              <a:t>THANKS</a:t>
            </a:r>
            <a:endParaRPr lang="en-IN" sz="8800" dirty="0"/>
          </a:p>
        </p:txBody>
      </p:sp>
      <p:pic>
        <p:nvPicPr>
          <p:cNvPr id="4" name="Picture 2" descr="D:\VSRC_Jharkhand\Photo gallery_VSRC\Sahiya LOGS\Sahiya Patti.jpg"/>
          <p:cNvPicPr>
            <a:picLocks noChangeAspect="1" noChangeArrowheads="1"/>
          </p:cNvPicPr>
          <p:nvPr/>
        </p:nvPicPr>
        <p:blipFill>
          <a:blip r:embed="rId2"/>
          <a:srcRect/>
          <a:stretch>
            <a:fillRect/>
          </a:stretch>
        </p:blipFill>
        <p:spPr bwMode="auto">
          <a:xfrm>
            <a:off x="152400" y="6172200"/>
            <a:ext cx="8991600" cy="711200"/>
          </a:xfrm>
          <a:prstGeom prst="rect">
            <a:avLst/>
          </a:prstGeom>
          <a:noFill/>
        </p:spPr>
      </p:pic>
      <p:pic>
        <p:nvPicPr>
          <p:cNvPr id="5" name="Picture 2"/>
          <p:cNvPicPr>
            <a:picLocks noChangeAspect="1" noChangeArrowheads="1"/>
          </p:cNvPicPr>
          <p:nvPr/>
        </p:nvPicPr>
        <p:blipFill>
          <a:blip r:embed="rId3" cstate="print"/>
          <a:srcRect/>
          <a:stretch>
            <a:fillRect/>
          </a:stretch>
        </p:blipFill>
        <p:spPr bwMode="auto">
          <a:xfrm>
            <a:off x="8077200" y="118149"/>
            <a:ext cx="990600" cy="415251"/>
          </a:xfrm>
          <a:prstGeom prst="rect">
            <a:avLst/>
          </a:prstGeom>
          <a:noFill/>
          <a:ln w="9525">
            <a:noFill/>
            <a:miter lim="800000"/>
            <a:headEnd/>
            <a:tailEnd/>
          </a:ln>
          <a:effectLst/>
        </p:spPr>
      </p:pic>
      <p:pic>
        <p:nvPicPr>
          <p:cNvPr id="6" name="Picture 5" descr="NRHM-Assam-Recruitment-2014-Apply-Online"/>
          <p:cNvPicPr/>
          <p:nvPr/>
        </p:nvPicPr>
        <p:blipFill>
          <a:blip r:embed="rId4" cstate="print"/>
          <a:srcRect/>
          <a:stretch>
            <a:fillRect/>
          </a:stretch>
        </p:blipFill>
        <p:spPr bwMode="auto">
          <a:xfrm>
            <a:off x="0" y="76200"/>
            <a:ext cx="685800" cy="609600"/>
          </a:xfrm>
          <a:prstGeom prst="rect">
            <a:avLst/>
          </a:prstGeom>
          <a:noFill/>
          <a:ln w="9525">
            <a:noFill/>
            <a:miter lim="800000"/>
            <a:headEnd/>
            <a:tailEnd/>
          </a:ln>
        </p:spPr>
      </p:pic>
      <p:pic>
        <p:nvPicPr>
          <p:cNvPr id="7" name="Picture 6" descr="C:\Users\hcl\Desktop\IMG_0007.jpg"/>
          <p:cNvPicPr/>
          <p:nvPr/>
        </p:nvPicPr>
        <p:blipFill>
          <a:blip r:embed="rId5" cstate="print">
            <a:lum bright="17000" contrast="21000"/>
          </a:blip>
          <a:srcRect/>
          <a:stretch>
            <a:fillRect/>
          </a:stretch>
        </p:blipFill>
        <p:spPr bwMode="auto">
          <a:xfrm>
            <a:off x="4156149" y="0"/>
            <a:ext cx="644451" cy="609599"/>
          </a:xfrm>
          <a:prstGeom prst="rect">
            <a:avLst/>
          </a:prstGeom>
          <a:noFill/>
          <a:ln w="9525">
            <a:noFill/>
            <a:miter lim="800000"/>
            <a:headEnd/>
            <a:tailEnd/>
          </a:ln>
        </p:spPr>
      </p:pic>
    </p:spTree>
    <p:extLst>
      <p:ext uri="{BB962C8B-B14F-4D97-AF65-F5344CB8AC3E}">
        <p14:creationId xmlns="" xmlns:p14="http://schemas.microsoft.com/office/powerpoint/2010/main" val="6581457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9438"/>
            <a:ext cx="8229600" cy="639762"/>
          </a:xfrm>
        </p:spPr>
        <p:txBody>
          <a:bodyPr>
            <a:normAutofit fontScale="90000"/>
          </a:bodyPr>
          <a:lstStyle/>
          <a:p>
            <a:r>
              <a:rPr lang="en-US" sz="3600" b="1" dirty="0" smtClean="0"/>
              <a:t>CAH Activity in Jharkhand</a:t>
            </a:r>
            <a:endParaRPr lang="en-US" sz="3600" b="1" dirty="0"/>
          </a:p>
        </p:txBody>
      </p:sp>
      <p:sp>
        <p:nvSpPr>
          <p:cNvPr id="3" name="Content Placeholder 2"/>
          <p:cNvSpPr>
            <a:spLocks noGrp="1"/>
          </p:cNvSpPr>
          <p:nvPr>
            <p:ph idx="1"/>
          </p:nvPr>
        </p:nvSpPr>
        <p:spPr>
          <a:xfrm>
            <a:off x="457200" y="1371600"/>
            <a:ext cx="8229600" cy="4800600"/>
          </a:xfrm>
        </p:spPr>
        <p:txBody>
          <a:bodyPr>
            <a:noAutofit/>
          </a:bodyPr>
          <a:lstStyle/>
          <a:p>
            <a:pPr algn="just"/>
            <a:r>
              <a:rPr lang="en-US" sz="2400" dirty="0" smtClean="0"/>
              <a:t>Constitution &amp; Composition of State AGCA/SAMG – </a:t>
            </a:r>
            <a:r>
              <a:rPr lang="en-US" sz="2400" b="1" dirty="0" smtClean="0"/>
              <a:t>16 Members including  MD-NHM, DIC, Development partner, Health directors, Social activist, NAMG members, representative of National trainer, State trainer and </a:t>
            </a:r>
            <a:r>
              <a:rPr lang="en-US" sz="2400" b="1" dirty="0" err="1" smtClean="0"/>
              <a:t>Sahiya</a:t>
            </a:r>
            <a:r>
              <a:rPr lang="en-US" sz="2400" b="1" dirty="0" smtClean="0"/>
              <a:t>.</a:t>
            </a:r>
          </a:p>
          <a:p>
            <a:pPr algn="just"/>
            <a:endParaRPr lang="en-US" sz="2400" b="1" dirty="0" smtClean="0"/>
          </a:p>
          <a:p>
            <a:pPr algn="just"/>
            <a:r>
              <a:rPr lang="en-US" sz="2400" dirty="0" smtClean="0"/>
              <a:t>Frequency of the state AGCA/SAMG meetings during FY 2016-17 – </a:t>
            </a:r>
            <a:r>
              <a:rPr lang="en-US" sz="2400" b="1" dirty="0" smtClean="0"/>
              <a:t>Biannually along with SAMG meeting, last meeting held on 3 Nov. 2016.</a:t>
            </a:r>
          </a:p>
          <a:p>
            <a:pPr algn="just"/>
            <a:endParaRPr lang="en-US" sz="2400" dirty="0" smtClean="0"/>
          </a:p>
          <a:p>
            <a:pPr algn="just"/>
            <a:r>
              <a:rPr lang="en-US" sz="2400" dirty="0" smtClean="0"/>
              <a:t>Scale of the implementation of CAH-districts, blocks, panchayats, VHSNCs – </a:t>
            </a:r>
            <a:r>
              <a:rPr lang="en-US" sz="2400" b="1" dirty="0" smtClean="0"/>
              <a:t>all Four level</a:t>
            </a:r>
          </a:p>
        </p:txBody>
      </p:sp>
      <p:pic>
        <p:nvPicPr>
          <p:cNvPr id="4" name="Picture 2" descr="D:\VSRC_Jharkhand\Photo gallery_VSRC\Sahiya LOGS\Sahiya Patti.jpg"/>
          <p:cNvPicPr>
            <a:picLocks noChangeAspect="1" noChangeArrowheads="1"/>
          </p:cNvPicPr>
          <p:nvPr/>
        </p:nvPicPr>
        <p:blipFill>
          <a:blip r:embed="rId2"/>
          <a:srcRect/>
          <a:stretch>
            <a:fillRect/>
          </a:stretch>
        </p:blipFill>
        <p:spPr bwMode="auto">
          <a:xfrm>
            <a:off x="152400" y="6172200"/>
            <a:ext cx="8991600" cy="711200"/>
          </a:xfrm>
          <a:prstGeom prst="rect">
            <a:avLst/>
          </a:prstGeom>
          <a:noFill/>
        </p:spPr>
      </p:pic>
      <p:pic>
        <p:nvPicPr>
          <p:cNvPr id="5" name="Picture 2"/>
          <p:cNvPicPr>
            <a:picLocks noChangeAspect="1" noChangeArrowheads="1"/>
          </p:cNvPicPr>
          <p:nvPr/>
        </p:nvPicPr>
        <p:blipFill>
          <a:blip r:embed="rId3" cstate="print"/>
          <a:srcRect/>
          <a:stretch>
            <a:fillRect/>
          </a:stretch>
        </p:blipFill>
        <p:spPr bwMode="auto">
          <a:xfrm>
            <a:off x="8077200" y="118149"/>
            <a:ext cx="990600" cy="415251"/>
          </a:xfrm>
          <a:prstGeom prst="rect">
            <a:avLst/>
          </a:prstGeom>
          <a:noFill/>
          <a:ln w="9525">
            <a:noFill/>
            <a:miter lim="800000"/>
            <a:headEnd/>
            <a:tailEnd/>
          </a:ln>
          <a:effectLst/>
        </p:spPr>
      </p:pic>
      <p:pic>
        <p:nvPicPr>
          <p:cNvPr id="6" name="Picture 5" descr="NRHM-Assam-Recruitment-2014-Apply-Online"/>
          <p:cNvPicPr/>
          <p:nvPr/>
        </p:nvPicPr>
        <p:blipFill>
          <a:blip r:embed="rId4" cstate="print"/>
          <a:srcRect/>
          <a:stretch>
            <a:fillRect/>
          </a:stretch>
        </p:blipFill>
        <p:spPr bwMode="auto">
          <a:xfrm>
            <a:off x="0" y="76200"/>
            <a:ext cx="685800" cy="609600"/>
          </a:xfrm>
          <a:prstGeom prst="rect">
            <a:avLst/>
          </a:prstGeom>
          <a:noFill/>
          <a:ln w="9525">
            <a:noFill/>
            <a:miter lim="800000"/>
            <a:headEnd/>
            <a:tailEnd/>
          </a:ln>
        </p:spPr>
      </p:pic>
      <p:pic>
        <p:nvPicPr>
          <p:cNvPr id="7" name="Picture 6" descr="C:\Users\hcl\Desktop\IMG_0007.jpg"/>
          <p:cNvPicPr/>
          <p:nvPr/>
        </p:nvPicPr>
        <p:blipFill>
          <a:blip r:embed="rId5" cstate="print">
            <a:lum bright="17000" contrast="21000"/>
          </a:blip>
          <a:srcRect/>
          <a:stretch>
            <a:fillRect/>
          </a:stretch>
        </p:blipFill>
        <p:spPr bwMode="auto">
          <a:xfrm>
            <a:off x="4156149" y="0"/>
            <a:ext cx="644451" cy="6095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3238"/>
            <a:ext cx="8229600" cy="639762"/>
          </a:xfrm>
        </p:spPr>
        <p:txBody>
          <a:bodyPr>
            <a:normAutofit fontScale="90000"/>
          </a:bodyPr>
          <a:lstStyle/>
          <a:p>
            <a:r>
              <a:rPr lang="en-US" sz="3600" b="1" dirty="0" smtClean="0"/>
              <a:t>CAH Activity in Jharkhand</a:t>
            </a:r>
            <a:endParaRPr lang="en-US" sz="3600" b="1" dirty="0"/>
          </a:p>
        </p:txBody>
      </p:sp>
      <p:sp>
        <p:nvSpPr>
          <p:cNvPr id="3" name="Content Placeholder 2"/>
          <p:cNvSpPr>
            <a:spLocks noGrp="1"/>
          </p:cNvSpPr>
          <p:nvPr>
            <p:ph idx="1"/>
          </p:nvPr>
        </p:nvSpPr>
        <p:spPr>
          <a:xfrm>
            <a:off x="457200" y="1219200"/>
            <a:ext cx="8229600" cy="5029200"/>
          </a:xfrm>
        </p:spPr>
        <p:txBody>
          <a:bodyPr>
            <a:noAutofit/>
          </a:bodyPr>
          <a:lstStyle/>
          <a:p>
            <a:pPr algn="just"/>
            <a:r>
              <a:rPr lang="en-US" sz="2400" dirty="0" smtClean="0"/>
              <a:t>Approach to key processes under CAH:</a:t>
            </a:r>
          </a:p>
          <a:p>
            <a:pPr lvl="1" algn="just"/>
            <a:r>
              <a:rPr lang="en-US" sz="2000" dirty="0" smtClean="0"/>
              <a:t>Awareness generation on entitlements – </a:t>
            </a:r>
            <a:r>
              <a:rPr lang="en-US" sz="2000" b="1" dirty="0" smtClean="0"/>
              <a:t>Approach through All level</a:t>
            </a:r>
          </a:p>
          <a:p>
            <a:pPr lvl="1" algn="just"/>
            <a:r>
              <a:rPr lang="en-US" sz="2000" dirty="0" smtClean="0"/>
              <a:t>Strengthening of VHSNCs  including availability of untied fund, training and  regular mentoring – </a:t>
            </a:r>
            <a:r>
              <a:rPr lang="en-US" sz="2000" b="1" dirty="0" smtClean="0"/>
              <a:t>till date trained 23129 VHSNC members of 12624 VHSNC in GOI VHSNC Module.</a:t>
            </a:r>
          </a:p>
          <a:p>
            <a:pPr lvl="1" algn="just"/>
            <a:r>
              <a:rPr lang="en-US" sz="2000" dirty="0" smtClean="0"/>
              <a:t>Strengthening of </a:t>
            </a:r>
            <a:r>
              <a:rPr lang="en-US" sz="2000" dirty="0" err="1" smtClean="0"/>
              <a:t>Rogi</a:t>
            </a:r>
            <a:r>
              <a:rPr lang="en-US" sz="2000" dirty="0" smtClean="0"/>
              <a:t> </a:t>
            </a:r>
            <a:r>
              <a:rPr lang="en-US" sz="2000" dirty="0" err="1" smtClean="0"/>
              <a:t>Kalyan</a:t>
            </a:r>
            <a:r>
              <a:rPr lang="en-US" sz="2000" dirty="0" smtClean="0"/>
              <a:t> </a:t>
            </a:r>
            <a:r>
              <a:rPr lang="en-US" sz="2000" dirty="0" err="1" smtClean="0"/>
              <a:t>Samiti</a:t>
            </a:r>
            <a:r>
              <a:rPr lang="en-US" sz="2000" dirty="0" smtClean="0"/>
              <a:t>, Planning and Monitoring Committees or equivalent – </a:t>
            </a:r>
            <a:r>
              <a:rPr lang="en-US" sz="2000" b="1" dirty="0" smtClean="0"/>
              <a:t>Proposed in PIP 17-18.</a:t>
            </a:r>
          </a:p>
          <a:p>
            <a:pPr lvl="1" algn="just"/>
            <a:r>
              <a:rPr lang="en-US" sz="2000" dirty="0" smtClean="0"/>
              <a:t>Community enquiry – </a:t>
            </a:r>
            <a:r>
              <a:rPr lang="en-US" sz="2000" b="1" dirty="0"/>
              <a:t>C</a:t>
            </a:r>
            <a:r>
              <a:rPr lang="en-US" sz="2000" b="1" dirty="0" smtClean="0"/>
              <a:t>alled Community Base Monitoring (CBM)</a:t>
            </a:r>
          </a:p>
          <a:p>
            <a:pPr lvl="1" algn="just"/>
            <a:r>
              <a:rPr lang="en-US" sz="2000" dirty="0" smtClean="0"/>
              <a:t>Jan </a:t>
            </a:r>
            <a:r>
              <a:rPr lang="en-US" sz="2000" dirty="0" err="1" smtClean="0"/>
              <a:t>samwad</a:t>
            </a:r>
            <a:r>
              <a:rPr lang="en-US" sz="2000" dirty="0" smtClean="0"/>
              <a:t> and follow up action </a:t>
            </a:r>
            <a:r>
              <a:rPr lang="en-US" sz="2000" b="1" dirty="0" smtClean="0"/>
              <a:t>– We covered 110 block Jan </a:t>
            </a:r>
            <a:r>
              <a:rPr lang="en-US" sz="2000" b="1" dirty="0" err="1" smtClean="0"/>
              <a:t>sanwad</a:t>
            </a:r>
            <a:r>
              <a:rPr lang="en-US" sz="2000" b="1" dirty="0" smtClean="0"/>
              <a:t> and 24 district Jan </a:t>
            </a:r>
            <a:r>
              <a:rPr lang="en-US" sz="2000" b="1" dirty="0" err="1" smtClean="0"/>
              <a:t>sanwad</a:t>
            </a:r>
            <a:r>
              <a:rPr lang="en-US" sz="2000" b="1" dirty="0" smtClean="0"/>
              <a:t>.</a:t>
            </a:r>
          </a:p>
          <a:p>
            <a:pPr marL="342900" lvl="1" indent="-342900" algn="just">
              <a:buFont typeface="Arial" pitchFamily="34" charset="0"/>
              <a:buChar char="•"/>
            </a:pPr>
            <a:r>
              <a:rPr lang="en-US" sz="2400" dirty="0" smtClean="0"/>
              <a:t>Mechanisms to address the gaps identified – </a:t>
            </a:r>
            <a:r>
              <a:rPr lang="en-US" sz="2400" b="1" dirty="0" smtClean="0"/>
              <a:t>Gaps finding as per prescribed check list per survey done by the team and present the findings to community through Jan </a:t>
            </a:r>
            <a:r>
              <a:rPr lang="en-US" sz="2400" b="1" dirty="0" err="1" smtClean="0"/>
              <a:t>sanwad</a:t>
            </a:r>
            <a:r>
              <a:rPr lang="en-US" sz="2400" b="1" dirty="0" smtClean="0"/>
              <a:t> at each level.</a:t>
            </a:r>
          </a:p>
        </p:txBody>
      </p:sp>
      <p:pic>
        <p:nvPicPr>
          <p:cNvPr id="4" name="Picture 2" descr="D:\VSRC_Jharkhand\Photo gallery_VSRC\Sahiya LOGS\Sahiya Patti.jpg"/>
          <p:cNvPicPr>
            <a:picLocks noChangeAspect="1" noChangeArrowheads="1"/>
          </p:cNvPicPr>
          <p:nvPr/>
        </p:nvPicPr>
        <p:blipFill>
          <a:blip r:embed="rId2"/>
          <a:srcRect/>
          <a:stretch>
            <a:fillRect/>
          </a:stretch>
        </p:blipFill>
        <p:spPr bwMode="auto">
          <a:xfrm>
            <a:off x="152400" y="6172200"/>
            <a:ext cx="8991600" cy="711200"/>
          </a:xfrm>
          <a:prstGeom prst="rect">
            <a:avLst/>
          </a:prstGeom>
          <a:noFill/>
        </p:spPr>
      </p:pic>
      <p:pic>
        <p:nvPicPr>
          <p:cNvPr id="5" name="Picture 2"/>
          <p:cNvPicPr>
            <a:picLocks noChangeAspect="1" noChangeArrowheads="1"/>
          </p:cNvPicPr>
          <p:nvPr/>
        </p:nvPicPr>
        <p:blipFill>
          <a:blip r:embed="rId3" cstate="print"/>
          <a:srcRect/>
          <a:stretch>
            <a:fillRect/>
          </a:stretch>
        </p:blipFill>
        <p:spPr bwMode="auto">
          <a:xfrm>
            <a:off x="8077200" y="118149"/>
            <a:ext cx="990600" cy="415251"/>
          </a:xfrm>
          <a:prstGeom prst="rect">
            <a:avLst/>
          </a:prstGeom>
          <a:noFill/>
          <a:ln w="9525">
            <a:noFill/>
            <a:miter lim="800000"/>
            <a:headEnd/>
            <a:tailEnd/>
          </a:ln>
          <a:effectLst/>
        </p:spPr>
      </p:pic>
      <p:pic>
        <p:nvPicPr>
          <p:cNvPr id="6" name="Picture 5" descr="NRHM-Assam-Recruitment-2014-Apply-Online"/>
          <p:cNvPicPr/>
          <p:nvPr/>
        </p:nvPicPr>
        <p:blipFill>
          <a:blip r:embed="rId4" cstate="print"/>
          <a:srcRect/>
          <a:stretch>
            <a:fillRect/>
          </a:stretch>
        </p:blipFill>
        <p:spPr bwMode="auto">
          <a:xfrm>
            <a:off x="0" y="76200"/>
            <a:ext cx="685800" cy="609600"/>
          </a:xfrm>
          <a:prstGeom prst="rect">
            <a:avLst/>
          </a:prstGeom>
          <a:noFill/>
          <a:ln w="9525">
            <a:noFill/>
            <a:miter lim="800000"/>
            <a:headEnd/>
            <a:tailEnd/>
          </a:ln>
        </p:spPr>
      </p:pic>
      <p:pic>
        <p:nvPicPr>
          <p:cNvPr id="7" name="Picture 6" descr="C:\Users\hcl\Desktop\IMG_0007.jpg"/>
          <p:cNvPicPr/>
          <p:nvPr/>
        </p:nvPicPr>
        <p:blipFill>
          <a:blip r:embed="rId5" cstate="print">
            <a:lum bright="17000" contrast="21000"/>
          </a:blip>
          <a:srcRect/>
          <a:stretch>
            <a:fillRect/>
          </a:stretch>
        </p:blipFill>
        <p:spPr bwMode="auto">
          <a:xfrm>
            <a:off x="4156149" y="0"/>
            <a:ext cx="644451" cy="609599"/>
          </a:xfrm>
          <a:prstGeom prst="rect">
            <a:avLst/>
          </a:prstGeom>
          <a:noFill/>
          <a:ln w="9525">
            <a:noFill/>
            <a:miter lim="800000"/>
            <a:headEnd/>
            <a:tailEnd/>
          </a:ln>
        </p:spPr>
      </p:pic>
    </p:spTree>
    <p:extLst>
      <p:ext uri="{BB962C8B-B14F-4D97-AF65-F5344CB8AC3E}">
        <p14:creationId xmlns="" xmlns:p14="http://schemas.microsoft.com/office/powerpoint/2010/main" val="42274512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5638"/>
            <a:ext cx="8229600" cy="639762"/>
          </a:xfrm>
        </p:spPr>
        <p:txBody>
          <a:bodyPr>
            <a:normAutofit fontScale="90000"/>
          </a:bodyPr>
          <a:lstStyle/>
          <a:p>
            <a:r>
              <a:rPr lang="en-US" sz="3600" b="1" dirty="0"/>
              <a:t>CAH Activity in Jharkhand</a:t>
            </a:r>
          </a:p>
        </p:txBody>
      </p:sp>
      <p:sp>
        <p:nvSpPr>
          <p:cNvPr id="3" name="Content Placeholder 2"/>
          <p:cNvSpPr>
            <a:spLocks noGrp="1"/>
          </p:cNvSpPr>
          <p:nvPr>
            <p:ph idx="1"/>
          </p:nvPr>
        </p:nvSpPr>
        <p:spPr>
          <a:xfrm>
            <a:off x="457200" y="1493837"/>
            <a:ext cx="8229600" cy="5059363"/>
          </a:xfrm>
        </p:spPr>
        <p:txBody>
          <a:bodyPr>
            <a:noAutofit/>
          </a:bodyPr>
          <a:lstStyle/>
          <a:p>
            <a:pPr marL="342900" lvl="1" indent="-342900" algn="just">
              <a:buFont typeface="Arial" pitchFamily="34" charset="0"/>
              <a:buChar char="•"/>
            </a:pPr>
            <a:r>
              <a:rPr lang="en-US" sz="2000" dirty="0"/>
              <a:t>Grievance redressal  mechanisms in place – </a:t>
            </a:r>
            <a:r>
              <a:rPr lang="en-US" sz="2000" b="1" dirty="0"/>
              <a:t>We have district grievance redressal committee at district level in 16 district out of 24, but need support in strengthening</a:t>
            </a:r>
            <a:r>
              <a:rPr lang="en-US" sz="2000" b="1" dirty="0" smtClean="0"/>
              <a:t>. State CM cell along with HR cell also act as grievance </a:t>
            </a:r>
            <a:r>
              <a:rPr lang="en-US" sz="2000" b="1" dirty="0" err="1" smtClean="0"/>
              <a:t>redressl</a:t>
            </a:r>
            <a:r>
              <a:rPr lang="en-US" sz="2000" b="1" dirty="0" smtClean="0"/>
              <a:t> unit for community process at the state level. Toll free No. 104 also in place for redressal.</a:t>
            </a:r>
            <a:endParaRPr lang="en-US" sz="2000" b="1" dirty="0"/>
          </a:p>
          <a:p>
            <a:pPr marL="342900" lvl="1" indent="-342900" algn="just">
              <a:buFont typeface="Arial" pitchFamily="34" charset="0"/>
              <a:buChar char="•"/>
            </a:pPr>
            <a:r>
              <a:rPr lang="en-US" sz="2000" dirty="0"/>
              <a:t>Progress under CAH as per approved </a:t>
            </a:r>
            <a:r>
              <a:rPr lang="en-US" sz="2000" dirty="0" err="1"/>
              <a:t>RoP</a:t>
            </a:r>
            <a:r>
              <a:rPr lang="en-US" sz="2000" dirty="0"/>
              <a:t> FY 2016-17 – </a:t>
            </a:r>
            <a:r>
              <a:rPr lang="en-US" sz="2000" b="1" dirty="0"/>
              <a:t>Total 702 lakh budget </a:t>
            </a:r>
            <a:r>
              <a:rPr lang="en-US" sz="2000" b="1" dirty="0" smtClean="0"/>
              <a:t>approved,</a:t>
            </a:r>
            <a:r>
              <a:rPr lang="en-IN" sz="2000" b="1" dirty="0" smtClean="0"/>
              <a:t> </a:t>
            </a:r>
            <a:r>
              <a:rPr lang="en-IN" sz="2000" b="1" dirty="0"/>
              <a:t>till date </a:t>
            </a:r>
            <a:r>
              <a:rPr lang="en-IN" sz="2000" b="1" dirty="0" smtClean="0"/>
              <a:t>expenditure 34 %</a:t>
            </a:r>
            <a:endParaRPr lang="en-US" sz="2000" dirty="0" smtClean="0"/>
          </a:p>
          <a:p>
            <a:pPr marL="342900" lvl="1" indent="-342900" algn="just">
              <a:buFont typeface="Arial" pitchFamily="34" charset="0"/>
              <a:buChar char="•"/>
            </a:pPr>
            <a:r>
              <a:rPr lang="en-US" sz="2000" dirty="0" smtClean="0"/>
              <a:t>Resource </a:t>
            </a:r>
            <a:r>
              <a:rPr lang="en-US" sz="2000" dirty="0"/>
              <a:t>material produced under CAH such as IEC, films, booklets, manuals etc. – </a:t>
            </a:r>
            <a:r>
              <a:rPr lang="en-US" sz="2000" b="1" dirty="0" err="1"/>
              <a:t>Sahiya</a:t>
            </a:r>
            <a:r>
              <a:rPr lang="en-US" sz="2000" b="1" dirty="0"/>
              <a:t> Sandesh, VHSNC Module, CBM Manual and PRI booklet.</a:t>
            </a:r>
          </a:p>
          <a:p>
            <a:pPr marL="342900" lvl="1" indent="-342900" algn="just">
              <a:buFont typeface="Arial" pitchFamily="34" charset="0"/>
              <a:buChar char="•"/>
            </a:pPr>
            <a:r>
              <a:rPr lang="en-US" sz="2000" dirty="0" smtClean="0"/>
              <a:t>Status </a:t>
            </a:r>
            <a:r>
              <a:rPr lang="en-US" sz="2000" dirty="0"/>
              <a:t>of fund utilization  in FY 2016-17 - </a:t>
            </a:r>
            <a:r>
              <a:rPr lang="en-US" sz="2000" b="1" dirty="0"/>
              <a:t>Total 702 lakh budget approved (</a:t>
            </a:r>
            <a:r>
              <a:rPr lang="en-IN" sz="2000" b="1" dirty="0"/>
              <a:t>B.15 Planning, Implementation and Monitoring Expenditure Status) exp. till date expenditure 34 %</a:t>
            </a:r>
            <a:endParaRPr lang="en-US" sz="2000" dirty="0"/>
          </a:p>
          <a:p>
            <a:pPr marL="342900" lvl="1" indent="-342900" algn="just">
              <a:buFont typeface="Arial" pitchFamily="34" charset="0"/>
              <a:buChar char="•"/>
            </a:pPr>
            <a:r>
              <a:rPr lang="en-US" sz="2000" dirty="0" smtClean="0"/>
              <a:t>Plans </a:t>
            </a:r>
            <a:r>
              <a:rPr lang="en-US" sz="2000" dirty="0"/>
              <a:t>for scaling up in FY 2017-18 </a:t>
            </a:r>
            <a:r>
              <a:rPr lang="en-US" sz="2000" dirty="0" smtClean="0"/>
              <a:t>– </a:t>
            </a:r>
            <a:r>
              <a:rPr lang="en-US" sz="2000" b="1" dirty="0" smtClean="0"/>
              <a:t>Scale up in NUHM </a:t>
            </a:r>
            <a:endParaRPr lang="en-US" sz="2000" b="1" dirty="0"/>
          </a:p>
          <a:p>
            <a:pPr marL="342900" lvl="1" indent="-342900" algn="just">
              <a:buFont typeface="Arial" pitchFamily="34" charset="0"/>
              <a:buChar char="•"/>
            </a:pPr>
            <a:endParaRPr lang="en-US" sz="1800" b="1" dirty="0"/>
          </a:p>
          <a:p>
            <a:pPr marL="342900" lvl="1" indent="-342900">
              <a:buNone/>
            </a:pPr>
            <a:endParaRPr lang="en-US" sz="1800" dirty="0" smtClean="0"/>
          </a:p>
          <a:p>
            <a:pPr lvl="1">
              <a:buNone/>
            </a:pPr>
            <a:endParaRPr lang="en-US" sz="1600" dirty="0" smtClean="0"/>
          </a:p>
          <a:p>
            <a:pPr lvl="1"/>
            <a:endParaRPr lang="en-US" sz="1600" dirty="0" smtClean="0"/>
          </a:p>
          <a:p>
            <a:pPr lvl="1"/>
            <a:endParaRPr lang="en-US" sz="1400" dirty="0" smtClean="0"/>
          </a:p>
          <a:p>
            <a:endParaRPr lang="en-US" sz="1600" dirty="0" smtClean="0"/>
          </a:p>
          <a:p>
            <a:endParaRPr lang="en-US" sz="1600" dirty="0"/>
          </a:p>
        </p:txBody>
      </p:sp>
      <p:pic>
        <p:nvPicPr>
          <p:cNvPr id="4" name="Picture 2" descr="D:\VSRC_Jharkhand\Photo gallery_VSRC\Sahiya LOGS\Sahiya Patti.jpg"/>
          <p:cNvPicPr>
            <a:picLocks noChangeAspect="1" noChangeArrowheads="1"/>
          </p:cNvPicPr>
          <p:nvPr/>
        </p:nvPicPr>
        <p:blipFill>
          <a:blip r:embed="rId2"/>
          <a:srcRect/>
          <a:stretch>
            <a:fillRect/>
          </a:stretch>
        </p:blipFill>
        <p:spPr bwMode="auto">
          <a:xfrm>
            <a:off x="152400" y="6172200"/>
            <a:ext cx="8991600" cy="711200"/>
          </a:xfrm>
          <a:prstGeom prst="rect">
            <a:avLst/>
          </a:prstGeom>
          <a:noFill/>
        </p:spPr>
      </p:pic>
      <p:pic>
        <p:nvPicPr>
          <p:cNvPr id="5" name="Picture 2"/>
          <p:cNvPicPr>
            <a:picLocks noChangeAspect="1" noChangeArrowheads="1"/>
          </p:cNvPicPr>
          <p:nvPr/>
        </p:nvPicPr>
        <p:blipFill>
          <a:blip r:embed="rId3" cstate="print"/>
          <a:srcRect/>
          <a:stretch>
            <a:fillRect/>
          </a:stretch>
        </p:blipFill>
        <p:spPr bwMode="auto">
          <a:xfrm>
            <a:off x="8077200" y="118149"/>
            <a:ext cx="990600" cy="415251"/>
          </a:xfrm>
          <a:prstGeom prst="rect">
            <a:avLst/>
          </a:prstGeom>
          <a:noFill/>
          <a:ln w="9525">
            <a:noFill/>
            <a:miter lim="800000"/>
            <a:headEnd/>
            <a:tailEnd/>
          </a:ln>
          <a:effectLst/>
        </p:spPr>
      </p:pic>
      <p:pic>
        <p:nvPicPr>
          <p:cNvPr id="6" name="Picture 5" descr="NRHM-Assam-Recruitment-2014-Apply-Online"/>
          <p:cNvPicPr/>
          <p:nvPr/>
        </p:nvPicPr>
        <p:blipFill>
          <a:blip r:embed="rId4" cstate="print"/>
          <a:srcRect/>
          <a:stretch>
            <a:fillRect/>
          </a:stretch>
        </p:blipFill>
        <p:spPr bwMode="auto">
          <a:xfrm>
            <a:off x="0" y="76200"/>
            <a:ext cx="685800" cy="609600"/>
          </a:xfrm>
          <a:prstGeom prst="rect">
            <a:avLst/>
          </a:prstGeom>
          <a:noFill/>
          <a:ln w="9525">
            <a:noFill/>
            <a:miter lim="800000"/>
            <a:headEnd/>
            <a:tailEnd/>
          </a:ln>
        </p:spPr>
      </p:pic>
      <p:pic>
        <p:nvPicPr>
          <p:cNvPr id="7" name="Picture 6" descr="C:\Users\hcl\Desktop\IMG_0007.jpg"/>
          <p:cNvPicPr/>
          <p:nvPr/>
        </p:nvPicPr>
        <p:blipFill>
          <a:blip r:embed="rId5" cstate="print">
            <a:lum bright="17000" contrast="21000"/>
          </a:blip>
          <a:srcRect/>
          <a:stretch>
            <a:fillRect/>
          </a:stretch>
        </p:blipFill>
        <p:spPr bwMode="auto">
          <a:xfrm>
            <a:off x="4156149" y="0"/>
            <a:ext cx="644451" cy="609599"/>
          </a:xfrm>
          <a:prstGeom prst="rect">
            <a:avLst/>
          </a:prstGeom>
          <a:noFill/>
          <a:ln w="9525">
            <a:noFill/>
            <a:miter lim="800000"/>
            <a:headEnd/>
            <a:tailEnd/>
          </a:ln>
        </p:spPr>
      </p:pic>
    </p:spTree>
    <p:extLst>
      <p:ext uri="{BB962C8B-B14F-4D97-AF65-F5344CB8AC3E}">
        <p14:creationId xmlns="" xmlns:p14="http://schemas.microsoft.com/office/powerpoint/2010/main" val="38706474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5638"/>
            <a:ext cx="8229600" cy="639762"/>
          </a:xfrm>
        </p:spPr>
        <p:txBody>
          <a:bodyPr>
            <a:normAutofit fontScale="90000"/>
          </a:bodyPr>
          <a:lstStyle/>
          <a:p>
            <a:r>
              <a:rPr lang="en-US" sz="3600" dirty="0"/>
              <a:t>Case </a:t>
            </a:r>
            <a:r>
              <a:rPr lang="en-US" sz="3600" dirty="0" err="1" smtClean="0"/>
              <a:t>studie</a:t>
            </a:r>
            <a:r>
              <a:rPr lang="en-US" sz="3600" dirty="0" smtClean="0"/>
              <a:t> - </a:t>
            </a:r>
            <a:r>
              <a:rPr lang="en-US" sz="3200" b="1" dirty="0"/>
              <a:t>Village Health nutrition and sanitation committee </a:t>
            </a:r>
            <a:r>
              <a:rPr lang="en-US" sz="3200" b="1" dirty="0" err="1"/>
              <a:t>Topchanchi</a:t>
            </a:r>
            <a:endParaRPr lang="en-US" sz="3600" dirty="0"/>
          </a:p>
        </p:txBody>
      </p:sp>
      <p:sp>
        <p:nvSpPr>
          <p:cNvPr id="3" name="Content Placeholder 2"/>
          <p:cNvSpPr>
            <a:spLocks noGrp="1"/>
          </p:cNvSpPr>
          <p:nvPr>
            <p:ph idx="1"/>
          </p:nvPr>
        </p:nvSpPr>
        <p:spPr>
          <a:xfrm>
            <a:off x="457200" y="1447800"/>
            <a:ext cx="8229600" cy="4953000"/>
          </a:xfrm>
        </p:spPr>
        <p:txBody>
          <a:bodyPr>
            <a:noAutofit/>
          </a:bodyPr>
          <a:lstStyle/>
          <a:p>
            <a:pPr marL="0" indent="0" algn="just">
              <a:buNone/>
            </a:pPr>
            <a:r>
              <a:rPr lang="en-US" sz="2000" dirty="0" err="1">
                <a:latin typeface="+mj-lt"/>
              </a:rPr>
              <a:t>Topchanchi</a:t>
            </a:r>
            <a:r>
              <a:rPr lang="en-US" sz="2000" dirty="0">
                <a:latin typeface="+mj-lt"/>
              </a:rPr>
              <a:t> village is one of the 112 revenue villages in </a:t>
            </a:r>
            <a:r>
              <a:rPr lang="en-US" sz="2000" dirty="0" err="1">
                <a:latin typeface="+mj-lt"/>
              </a:rPr>
              <a:t>Topchanchi</a:t>
            </a:r>
            <a:r>
              <a:rPr lang="en-US" sz="2000" dirty="0">
                <a:latin typeface="+mj-lt"/>
              </a:rPr>
              <a:t> block of </a:t>
            </a:r>
            <a:r>
              <a:rPr lang="en-US" sz="2000" dirty="0" err="1">
                <a:latin typeface="+mj-lt"/>
              </a:rPr>
              <a:t>Dhanbad</a:t>
            </a:r>
            <a:r>
              <a:rPr lang="en-US" sz="2000" dirty="0">
                <a:latin typeface="+mj-lt"/>
              </a:rPr>
              <a:t> district. The famous Grand trunk road passes through the village and it is the market place for nearby villages. The population mainly comprises of small and medium </a:t>
            </a:r>
            <a:r>
              <a:rPr lang="en-US" sz="2000" dirty="0" smtClean="0">
                <a:latin typeface="+mj-lt"/>
              </a:rPr>
              <a:t>entrepreneurs </a:t>
            </a:r>
            <a:r>
              <a:rPr lang="en-US" sz="2000" dirty="0">
                <a:latin typeface="+mj-lt"/>
              </a:rPr>
              <a:t>and farmers and </a:t>
            </a:r>
            <a:r>
              <a:rPr lang="en-US" sz="2000" dirty="0" smtClean="0">
                <a:latin typeface="+mj-lt"/>
              </a:rPr>
              <a:t>govt. </a:t>
            </a:r>
            <a:r>
              <a:rPr lang="en-US" sz="2000" dirty="0">
                <a:latin typeface="+mj-lt"/>
              </a:rPr>
              <a:t>employees of block and other </a:t>
            </a:r>
            <a:r>
              <a:rPr lang="en-US" sz="2000" dirty="0" err="1">
                <a:latin typeface="+mj-lt"/>
              </a:rPr>
              <a:t>deptts</a:t>
            </a:r>
            <a:r>
              <a:rPr lang="en-US" sz="2000" dirty="0" smtClean="0">
                <a:latin typeface="+mj-lt"/>
              </a:rPr>
              <a:t>.</a:t>
            </a:r>
            <a:endParaRPr lang="en-IN" sz="2000" dirty="0">
              <a:latin typeface="+mj-lt"/>
            </a:endParaRPr>
          </a:p>
          <a:p>
            <a:pPr marL="0" indent="0" algn="just">
              <a:buNone/>
            </a:pPr>
            <a:endParaRPr lang="en-US" sz="2000" dirty="0" smtClean="0">
              <a:latin typeface="+mj-lt"/>
            </a:endParaRPr>
          </a:p>
          <a:p>
            <a:pPr marL="0" indent="0" algn="just">
              <a:buNone/>
            </a:pPr>
            <a:r>
              <a:rPr lang="en-US" sz="2000" dirty="0" smtClean="0">
                <a:latin typeface="+mj-lt"/>
              </a:rPr>
              <a:t>Under </a:t>
            </a:r>
            <a:r>
              <a:rPr lang="en-US" sz="2000" dirty="0" err="1" smtClean="0">
                <a:latin typeface="+mj-lt"/>
              </a:rPr>
              <a:t>communitiszation</a:t>
            </a:r>
            <a:r>
              <a:rPr lang="en-US" sz="2000" dirty="0" smtClean="0">
                <a:latin typeface="+mj-lt"/>
              </a:rPr>
              <a:t> </a:t>
            </a:r>
            <a:r>
              <a:rPr lang="en-US" sz="2000" dirty="0">
                <a:latin typeface="+mj-lt"/>
              </a:rPr>
              <a:t>process of NRHM Village health committee was constituted by Gram- Sabha in 2009 and untied fund of </a:t>
            </a:r>
            <a:r>
              <a:rPr lang="en-US" sz="2000" dirty="0" err="1" smtClean="0">
                <a:latin typeface="+mj-lt"/>
              </a:rPr>
              <a:t>Rs</a:t>
            </a:r>
            <a:r>
              <a:rPr lang="en-US" sz="2000" dirty="0" smtClean="0">
                <a:latin typeface="+mj-lt"/>
              </a:rPr>
              <a:t>. </a:t>
            </a:r>
            <a:r>
              <a:rPr lang="en-US" sz="2000" dirty="0">
                <a:latin typeface="+mj-lt"/>
              </a:rPr>
              <a:t>10000/ was provided to it. But hardly any meetings happened and with the migration of the Chairperson of the committee it virtually collapsed. After the election of the PRIs in Jharkhand, the representatives took the decision to reform the committee. After the intervention of VSRC the committee was reconstituted and all PRI reps were added to the old one. </a:t>
            </a:r>
            <a:r>
              <a:rPr lang="en-US" sz="2000" i="1" dirty="0">
                <a:latin typeface="+mj-lt"/>
              </a:rPr>
              <a:t>The new committee took several steps </a:t>
            </a:r>
            <a:r>
              <a:rPr lang="en-US" sz="2000" i="1" dirty="0" smtClean="0">
                <a:latin typeface="+mj-lt"/>
              </a:rPr>
              <a:t>as</a:t>
            </a:r>
            <a:r>
              <a:rPr lang="en-IN" sz="2000" i="1" dirty="0">
                <a:latin typeface="+mj-lt"/>
              </a:rPr>
              <a:t> </a:t>
            </a:r>
            <a:r>
              <a:rPr lang="en-IN" sz="2000" i="1" dirty="0" smtClean="0">
                <a:latin typeface="+mj-lt"/>
              </a:rPr>
              <a:t>- </a:t>
            </a:r>
            <a:r>
              <a:rPr lang="en-US" sz="2000" i="1" dirty="0" smtClean="0">
                <a:latin typeface="+mj-lt"/>
              </a:rPr>
              <a:t>Selection </a:t>
            </a:r>
            <a:r>
              <a:rPr lang="en-US" sz="2000" i="1" dirty="0">
                <a:latin typeface="+mj-lt"/>
              </a:rPr>
              <a:t>of two more </a:t>
            </a:r>
            <a:r>
              <a:rPr lang="en-US" sz="2000" i="1" dirty="0" err="1" smtClean="0">
                <a:latin typeface="+mj-lt"/>
              </a:rPr>
              <a:t>Sahiyas</a:t>
            </a:r>
            <a:r>
              <a:rPr lang="en-US" sz="2000" i="1" dirty="0" smtClean="0">
                <a:latin typeface="+mj-lt"/>
              </a:rPr>
              <a:t> </a:t>
            </a:r>
            <a:r>
              <a:rPr lang="en-US" sz="2000" i="1" dirty="0">
                <a:latin typeface="+mj-lt"/>
              </a:rPr>
              <a:t>as there were only 3 </a:t>
            </a:r>
            <a:r>
              <a:rPr lang="en-US" sz="2000" i="1" dirty="0" err="1">
                <a:latin typeface="+mj-lt"/>
              </a:rPr>
              <a:t>Sahiyyas</a:t>
            </a:r>
            <a:r>
              <a:rPr lang="en-US" sz="2000" i="1" dirty="0">
                <a:latin typeface="+mj-lt"/>
              </a:rPr>
              <a:t> in the village of 5500 </a:t>
            </a:r>
            <a:r>
              <a:rPr lang="en-US" sz="2000" i="1" dirty="0" smtClean="0">
                <a:latin typeface="+mj-lt"/>
              </a:rPr>
              <a:t>population</a:t>
            </a:r>
            <a:r>
              <a:rPr lang="en-IN" sz="2000" i="1" dirty="0" smtClean="0">
                <a:latin typeface="+mj-lt"/>
              </a:rPr>
              <a:t>, </a:t>
            </a:r>
            <a:r>
              <a:rPr lang="en-US" sz="2000" i="1" dirty="0" smtClean="0">
                <a:latin typeface="+mj-lt"/>
              </a:rPr>
              <a:t>Monthly </a:t>
            </a:r>
            <a:r>
              <a:rPr lang="en-US" sz="2000" i="1" dirty="0">
                <a:latin typeface="+mj-lt"/>
              </a:rPr>
              <a:t>review of </a:t>
            </a:r>
            <a:r>
              <a:rPr lang="en-US" sz="2000" i="1" dirty="0" err="1" smtClean="0">
                <a:latin typeface="+mj-lt"/>
              </a:rPr>
              <a:t>Sahiyas</a:t>
            </a:r>
            <a:r>
              <a:rPr lang="en-US" sz="2000" i="1" dirty="0" smtClean="0">
                <a:latin typeface="+mj-lt"/>
              </a:rPr>
              <a:t> started.</a:t>
            </a:r>
            <a:endParaRPr lang="en-IN" sz="2000" i="1" dirty="0">
              <a:latin typeface="+mj-lt"/>
            </a:endParaRPr>
          </a:p>
          <a:p>
            <a:pPr marL="0" lvl="0" indent="0" algn="just">
              <a:buNone/>
            </a:pPr>
            <a:endParaRPr lang="en-US" sz="1400" dirty="0" smtClean="0"/>
          </a:p>
        </p:txBody>
      </p:sp>
      <p:pic>
        <p:nvPicPr>
          <p:cNvPr id="4" name="Picture 2" descr="D:\VSRC_Jharkhand\Photo gallery_VSRC\Sahiya LOGS\Sahiya Patti.jpg"/>
          <p:cNvPicPr>
            <a:picLocks noChangeAspect="1" noChangeArrowheads="1"/>
          </p:cNvPicPr>
          <p:nvPr/>
        </p:nvPicPr>
        <p:blipFill>
          <a:blip r:embed="rId2"/>
          <a:srcRect/>
          <a:stretch>
            <a:fillRect/>
          </a:stretch>
        </p:blipFill>
        <p:spPr bwMode="auto">
          <a:xfrm>
            <a:off x="152400" y="6172200"/>
            <a:ext cx="8991600" cy="711200"/>
          </a:xfrm>
          <a:prstGeom prst="rect">
            <a:avLst/>
          </a:prstGeom>
          <a:noFill/>
        </p:spPr>
      </p:pic>
      <p:pic>
        <p:nvPicPr>
          <p:cNvPr id="5" name="Picture 2"/>
          <p:cNvPicPr>
            <a:picLocks noChangeAspect="1" noChangeArrowheads="1"/>
          </p:cNvPicPr>
          <p:nvPr/>
        </p:nvPicPr>
        <p:blipFill>
          <a:blip r:embed="rId3" cstate="print"/>
          <a:srcRect/>
          <a:stretch>
            <a:fillRect/>
          </a:stretch>
        </p:blipFill>
        <p:spPr bwMode="auto">
          <a:xfrm>
            <a:off x="8077200" y="118149"/>
            <a:ext cx="990600" cy="415251"/>
          </a:xfrm>
          <a:prstGeom prst="rect">
            <a:avLst/>
          </a:prstGeom>
          <a:noFill/>
          <a:ln w="9525">
            <a:noFill/>
            <a:miter lim="800000"/>
            <a:headEnd/>
            <a:tailEnd/>
          </a:ln>
          <a:effectLst/>
        </p:spPr>
      </p:pic>
      <p:pic>
        <p:nvPicPr>
          <p:cNvPr id="6" name="Picture 5" descr="NRHM-Assam-Recruitment-2014-Apply-Online"/>
          <p:cNvPicPr/>
          <p:nvPr/>
        </p:nvPicPr>
        <p:blipFill>
          <a:blip r:embed="rId4" cstate="print"/>
          <a:srcRect/>
          <a:stretch>
            <a:fillRect/>
          </a:stretch>
        </p:blipFill>
        <p:spPr bwMode="auto">
          <a:xfrm>
            <a:off x="0" y="76200"/>
            <a:ext cx="685800" cy="609600"/>
          </a:xfrm>
          <a:prstGeom prst="rect">
            <a:avLst/>
          </a:prstGeom>
          <a:noFill/>
          <a:ln w="9525">
            <a:noFill/>
            <a:miter lim="800000"/>
            <a:headEnd/>
            <a:tailEnd/>
          </a:ln>
        </p:spPr>
      </p:pic>
      <p:pic>
        <p:nvPicPr>
          <p:cNvPr id="7" name="Picture 6" descr="C:\Users\hcl\Desktop\IMG_0007.jpg"/>
          <p:cNvPicPr/>
          <p:nvPr/>
        </p:nvPicPr>
        <p:blipFill>
          <a:blip r:embed="rId5" cstate="print">
            <a:lum bright="17000" contrast="21000"/>
          </a:blip>
          <a:srcRect/>
          <a:stretch>
            <a:fillRect/>
          </a:stretch>
        </p:blipFill>
        <p:spPr bwMode="auto">
          <a:xfrm>
            <a:off x="4156149" y="0"/>
            <a:ext cx="644451" cy="609599"/>
          </a:xfrm>
          <a:prstGeom prst="rect">
            <a:avLst/>
          </a:prstGeom>
          <a:noFill/>
          <a:ln w="9525">
            <a:noFill/>
            <a:miter lim="800000"/>
            <a:headEnd/>
            <a:tailEnd/>
          </a:ln>
        </p:spPr>
      </p:pic>
    </p:spTree>
    <p:extLst>
      <p:ext uri="{BB962C8B-B14F-4D97-AF65-F5344CB8AC3E}">
        <p14:creationId xmlns="" xmlns:p14="http://schemas.microsoft.com/office/powerpoint/2010/main" val="27128594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39762"/>
            <a:ext cx="8229600" cy="6218238"/>
          </a:xfrm>
        </p:spPr>
        <p:txBody>
          <a:bodyPr>
            <a:noAutofit/>
          </a:bodyPr>
          <a:lstStyle/>
          <a:p>
            <a:pPr marL="0" indent="0" algn="just">
              <a:buNone/>
            </a:pPr>
            <a:r>
              <a:rPr lang="en-US" sz="1800" dirty="0"/>
              <a:t>Help to 10 needy families for transportation and drugs were provided. The spray of DDT ensured in all households as this falls under Malaria zone</a:t>
            </a:r>
            <a:r>
              <a:rPr lang="en-IN" sz="1800" dirty="0"/>
              <a:t>. </a:t>
            </a:r>
            <a:r>
              <a:rPr lang="en-US" sz="1800" dirty="0"/>
              <a:t>All the JSY beneficiaries were provided with their due </a:t>
            </a:r>
            <a:r>
              <a:rPr lang="en-US" sz="1800" dirty="0" smtClean="0"/>
              <a:t>payment</a:t>
            </a:r>
            <a:endParaRPr lang="en-US" sz="1200" dirty="0" smtClean="0"/>
          </a:p>
          <a:p>
            <a:pPr marL="0" indent="0" algn="just">
              <a:buNone/>
            </a:pPr>
            <a:r>
              <a:rPr lang="en-US" sz="1800" dirty="0" smtClean="0"/>
              <a:t>The </a:t>
            </a:r>
            <a:r>
              <a:rPr lang="en-US" sz="1800" dirty="0"/>
              <a:t>committee then received the next instalment of untied fund and decided to revive the unrepaired ambulance lying unused in PHC. The ambulance was provided by the local MP. The committee then approached the HMS of PHC, got it repaired and it was handed over to the VHSNC for proper use. The committee fixed rates for its movement and did a MOU with the </a:t>
            </a:r>
            <a:r>
              <a:rPr lang="en-US" sz="1800" dirty="0" err="1" smtClean="0"/>
              <a:t>deptt</a:t>
            </a:r>
            <a:r>
              <a:rPr lang="en-US" sz="1800" dirty="0" smtClean="0"/>
              <a:t>. </a:t>
            </a:r>
            <a:r>
              <a:rPr lang="en-US" sz="1800" dirty="0"/>
              <a:t>for this to be registered as </a:t>
            </a:r>
            <a:r>
              <a:rPr lang="en-US" sz="1800" dirty="0" err="1"/>
              <a:t>Mamta</a:t>
            </a:r>
            <a:r>
              <a:rPr lang="en-US" sz="1800" dirty="0"/>
              <a:t> </a:t>
            </a:r>
            <a:r>
              <a:rPr lang="en-US" sz="1800" dirty="0" err="1"/>
              <a:t>Vahan</a:t>
            </a:r>
            <a:r>
              <a:rPr lang="en-US" sz="1800" dirty="0"/>
              <a:t>. Now in 2 Months the ambulance has earned more than </a:t>
            </a:r>
            <a:r>
              <a:rPr lang="en-US" sz="1800" dirty="0" err="1" smtClean="0"/>
              <a:t>Rs</a:t>
            </a:r>
            <a:r>
              <a:rPr lang="en-US" sz="1800" dirty="0" smtClean="0"/>
              <a:t>. </a:t>
            </a:r>
            <a:r>
              <a:rPr lang="en-US" sz="1800" dirty="0"/>
              <a:t>21000/. The driver is being paid a salary of 3000/ per month and the needy families gets the services apart from the delivery facilities which are free as package of </a:t>
            </a:r>
            <a:r>
              <a:rPr lang="en-US" sz="1800" dirty="0" err="1"/>
              <a:t>Mamta</a:t>
            </a:r>
            <a:r>
              <a:rPr lang="en-US" sz="1800" dirty="0"/>
              <a:t> </a:t>
            </a:r>
            <a:r>
              <a:rPr lang="en-US" sz="1800" dirty="0" err="1"/>
              <a:t>Vahan</a:t>
            </a:r>
            <a:r>
              <a:rPr lang="en-US" sz="1800" dirty="0"/>
              <a:t>, in </a:t>
            </a:r>
            <a:r>
              <a:rPr lang="en-US" sz="1800" dirty="0" err="1"/>
              <a:t>subsidsed</a:t>
            </a:r>
            <a:r>
              <a:rPr lang="en-US" sz="1800" dirty="0"/>
              <a:t> rates. Now the committee has decided to provide all </a:t>
            </a:r>
            <a:r>
              <a:rPr lang="en-US" sz="1800" dirty="0" err="1" smtClean="0"/>
              <a:t>Anganwadis</a:t>
            </a:r>
            <a:r>
              <a:rPr lang="en-US" sz="1800" dirty="0" smtClean="0"/>
              <a:t> </a:t>
            </a:r>
            <a:r>
              <a:rPr lang="en-US" sz="1800" dirty="0"/>
              <a:t>with water filter and weighing Machine. The </a:t>
            </a:r>
            <a:r>
              <a:rPr lang="en-US" sz="1800" dirty="0" err="1"/>
              <a:t>Programme</a:t>
            </a:r>
            <a:r>
              <a:rPr lang="en-US" sz="1800" dirty="0"/>
              <a:t> for healthy baby show is also in the process</a:t>
            </a:r>
            <a:r>
              <a:rPr lang="en-US" sz="1800" dirty="0" smtClean="0"/>
              <a:t>.</a:t>
            </a:r>
            <a:endParaRPr lang="en-US" sz="1600" dirty="0"/>
          </a:p>
          <a:p>
            <a:pPr marL="0" indent="0" algn="just">
              <a:buNone/>
            </a:pPr>
            <a:endParaRPr lang="en-IN" sz="1600" dirty="0"/>
          </a:p>
        </p:txBody>
      </p:sp>
      <p:pic>
        <p:nvPicPr>
          <p:cNvPr id="4" name="Picture 3" descr="C:\Documents and Settings\zoya\Desktop\1.jpg"/>
          <p:cNvPicPr/>
          <p:nvPr/>
        </p:nvPicPr>
        <p:blipFill>
          <a:blip r:embed="rId2"/>
          <a:srcRect/>
          <a:stretch>
            <a:fillRect/>
          </a:stretch>
        </p:blipFill>
        <p:spPr bwMode="auto">
          <a:xfrm>
            <a:off x="2663190" y="4343400"/>
            <a:ext cx="3970020" cy="2514600"/>
          </a:xfrm>
          <a:prstGeom prst="rect">
            <a:avLst/>
          </a:prstGeom>
          <a:noFill/>
          <a:ln w="9525">
            <a:noFill/>
            <a:miter lim="800000"/>
            <a:headEnd/>
            <a:tailEnd/>
          </a:ln>
        </p:spPr>
      </p:pic>
      <p:pic>
        <p:nvPicPr>
          <p:cNvPr id="5" name="Picture 2" descr="D:\VSRC_Jharkhand\Photo gallery_VSRC\Sahiya LOGS\Sahiya Patti.jpg"/>
          <p:cNvPicPr>
            <a:picLocks noChangeAspect="1" noChangeArrowheads="1"/>
          </p:cNvPicPr>
          <p:nvPr/>
        </p:nvPicPr>
        <p:blipFill>
          <a:blip r:embed="rId3"/>
          <a:srcRect/>
          <a:stretch>
            <a:fillRect/>
          </a:stretch>
        </p:blipFill>
        <p:spPr bwMode="auto">
          <a:xfrm>
            <a:off x="76200" y="6324600"/>
            <a:ext cx="8991600" cy="711200"/>
          </a:xfrm>
          <a:prstGeom prst="rect">
            <a:avLst/>
          </a:prstGeom>
          <a:noFill/>
        </p:spPr>
      </p:pic>
      <p:pic>
        <p:nvPicPr>
          <p:cNvPr id="6" name="Picture 2"/>
          <p:cNvPicPr>
            <a:picLocks noChangeAspect="1" noChangeArrowheads="1"/>
          </p:cNvPicPr>
          <p:nvPr/>
        </p:nvPicPr>
        <p:blipFill>
          <a:blip r:embed="rId4" cstate="print"/>
          <a:srcRect/>
          <a:stretch>
            <a:fillRect/>
          </a:stretch>
        </p:blipFill>
        <p:spPr bwMode="auto">
          <a:xfrm>
            <a:off x="8077200" y="118149"/>
            <a:ext cx="990600" cy="415251"/>
          </a:xfrm>
          <a:prstGeom prst="rect">
            <a:avLst/>
          </a:prstGeom>
          <a:noFill/>
          <a:ln w="9525">
            <a:noFill/>
            <a:miter lim="800000"/>
            <a:headEnd/>
            <a:tailEnd/>
          </a:ln>
          <a:effectLst/>
        </p:spPr>
      </p:pic>
      <p:pic>
        <p:nvPicPr>
          <p:cNvPr id="7" name="Picture 6" descr="NRHM-Assam-Recruitment-2014-Apply-Online"/>
          <p:cNvPicPr/>
          <p:nvPr/>
        </p:nvPicPr>
        <p:blipFill>
          <a:blip r:embed="rId5" cstate="print"/>
          <a:srcRect/>
          <a:stretch>
            <a:fillRect/>
          </a:stretch>
        </p:blipFill>
        <p:spPr bwMode="auto">
          <a:xfrm>
            <a:off x="0" y="76200"/>
            <a:ext cx="685800" cy="609600"/>
          </a:xfrm>
          <a:prstGeom prst="rect">
            <a:avLst/>
          </a:prstGeom>
          <a:noFill/>
          <a:ln w="9525">
            <a:noFill/>
            <a:miter lim="800000"/>
            <a:headEnd/>
            <a:tailEnd/>
          </a:ln>
        </p:spPr>
      </p:pic>
      <p:pic>
        <p:nvPicPr>
          <p:cNvPr id="8" name="Picture 7" descr="C:\Users\hcl\Desktop\IMG_0007.jpg"/>
          <p:cNvPicPr/>
          <p:nvPr/>
        </p:nvPicPr>
        <p:blipFill>
          <a:blip r:embed="rId6" cstate="print">
            <a:lum bright="17000" contrast="21000"/>
          </a:blip>
          <a:srcRect/>
          <a:stretch>
            <a:fillRect/>
          </a:stretch>
        </p:blipFill>
        <p:spPr bwMode="auto">
          <a:xfrm>
            <a:off x="4156149" y="0"/>
            <a:ext cx="644451" cy="609599"/>
          </a:xfrm>
          <a:prstGeom prst="rect">
            <a:avLst/>
          </a:prstGeom>
          <a:noFill/>
          <a:ln w="9525">
            <a:noFill/>
            <a:miter lim="800000"/>
            <a:headEnd/>
            <a:tailEnd/>
          </a:ln>
        </p:spPr>
      </p:pic>
    </p:spTree>
    <p:extLst>
      <p:ext uri="{BB962C8B-B14F-4D97-AF65-F5344CB8AC3E}">
        <p14:creationId xmlns="" xmlns:p14="http://schemas.microsoft.com/office/powerpoint/2010/main" val="39807569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9438"/>
            <a:ext cx="8229600" cy="639762"/>
          </a:xfrm>
        </p:spPr>
        <p:txBody>
          <a:bodyPr>
            <a:normAutofit fontScale="90000"/>
          </a:bodyPr>
          <a:lstStyle/>
          <a:p>
            <a:r>
              <a:rPr lang="en-US" sz="3600" b="1" dirty="0"/>
              <a:t>Best practices in community action</a:t>
            </a:r>
          </a:p>
        </p:txBody>
      </p:sp>
      <p:sp>
        <p:nvSpPr>
          <p:cNvPr id="3" name="Content Placeholder 2"/>
          <p:cNvSpPr>
            <a:spLocks noGrp="1"/>
          </p:cNvSpPr>
          <p:nvPr>
            <p:ph idx="1"/>
          </p:nvPr>
        </p:nvSpPr>
        <p:spPr>
          <a:xfrm>
            <a:off x="457200" y="1417637"/>
            <a:ext cx="8229600" cy="5364163"/>
          </a:xfrm>
        </p:spPr>
        <p:txBody>
          <a:bodyPr>
            <a:noAutofit/>
          </a:bodyPr>
          <a:lstStyle/>
          <a:p>
            <a:pPr marL="0" lvl="1" indent="0" algn="just">
              <a:buNone/>
            </a:pPr>
            <a:r>
              <a:rPr lang="en-US" altLang="en-US" sz="2000" dirty="0">
                <a:latin typeface="Times New Roman" panose="02020603050405020304" pitchFamily="18" charset="0"/>
                <a:cs typeface="Times New Roman" panose="02020603050405020304" pitchFamily="18" charset="0"/>
              </a:rPr>
              <a:t>Community mobilization </a:t>
            </a:r>
            <a:r>
              <a:rPr lang="en-IN" altLang="en-US" sz="2000" dirty="0">
                <a:latin typeface="Times New Roman" panose="02020603050405020304" pitchFamily="18" charset="0"/>
                <a:cs typeface="Times New Roman" panose="02020603050405020304" pitchFamily="18" charset="0"/>
              </a:rPr>
              <a:t>using Participatory Learning &amp; Action (PLA) cycle approach to reduce maternal &amp; neonatal mortality in high mortality </a:t>
            </a:r>
            <a:r>
              <a:rPr lang="en-IN" altLang="en-US" sz="2000" dirty="0" smtClean="0">
                <a:latin typeface="Times New Roman" panose="02020603050405020304" pitchFamily="18" charset="0"/>
                <a:cs typeface="Times New Roman" panose="02020603050405020304" pitchFamily="18" charset="0"/>
              </a:rPr>
              <a:t>area.</a:t>
            </a:r>
          </a:p>
          <a:p>
            <a:pPr marL="0" lvl="1" indent="0">
              <a:buNone/>
            </a:pPr>
            <a:endParaRPr lang="en-IN" altLang="en-US" sz="1800" b="1" i="1" dirty="0">
              <a:latin typeface="Calibri" panose="020F0502020204030204" pitchFamily="34" charset="0"/>
            </a:endParaRPr>
          </a:p>
          <a:p>
            <a:pPr algn="just">
              <a:defRPr/>
            </a:pPr>
            <a:r>
              <a:rPr lang="en-GB" sz="2000" dirty="0" err="1">
                <a:latin typeface="Arial" pitchFamily="34" charset="0"/>
                <a:cs typeface="Arial" pitchFamily="34" charset="0"/>
              </a:rPr>
              <a:t>Sahiya</a:t>
            </a:r>
            <a:r>
              <a:rPr lang="en-GB" sz="2000" dirty="0">
                <a:latin typeface="Arial" pitchFamily="34" charset="0"/>
                <a:cs typeface="Arial" pitchFamily="34" charset="0"/>
              </a:rPr>
              <a:t> conducting PLA group meeting in her catchment area having average population of 500</a:t>
            </a:r>
          </a:p>
          <a:p>
            <a:pPr algn="just">
              <a:defRPr/>
            </a:pPr>
            <a:r>
              <a:rPr lang="en-GB" sz="2000" dirty="0">
                <a:latin typeface="Arial" pitchFamily="34" charset="0"/>
                <a:cs typeface="Arial" pitchFamily="34" charset="0"/>
              </a:rPr>
              <a:t>Average participants in each meeting is around 30 women of reproductive age group</a:t>
            </a:r>
          </a:p>
          <a:p>
            <a:pPr algn="just">
              <a:defRPr/>
            </a:pPr>
            <a:r>
              <a:rPr lang="en-GB" sz="2000" dirty="0">
                <a:latin typeface="Arial" pitchFamily="34" charset="0"/>
                <a:cs typeface="Arial" pitchFamily="34" charset="0"/>
              </a:rPr>
              <a:t>Each group meets once a month for PLA meetings</a:t>
            </a:r>
          </a:p>
          <a:p>
            <a:pPr algn="just">
              <a:defRPr/>
            </a:pPr>
            <a:r>
              <a:rPr lang="en-GB" sz="2000" dirty="0">
                <a:latin typeface="Arial" pitchFamily="34" charset="0"/>
                <a:cs typeface="Arial" pitchFamily="34" charset="0"/>
              </a:rPr>
              <a:t>A manual has been developed to help </a:t>
            </a:r>
            <a:r>
              <a:rPr lang="en-GB" sz="2000" dirty="0" err="1">
                <a:latin typeface="Arial" pitchFamily="34" charset="0"/>
                <a:cs typeface="Arial" pitchFamily="34" charset="0"/>
              </a:rPr>
              <a:t>Sahiya</a:t>
            </a:r>
            <a:r>
              <a:rPr lang="en-GB" sz="2000" dirty="0">
                <a:latin typeface="Arial" pitchFamily="34" charset="0"/>
                <a:cs typeface="Arial" pitchFamily="34" charset="0"/>
              </a:rPr>
              <a:t> in implementing the program</a:t>
            </a:r>
          </a:p>
          <a:p>
            <a:pPr algn="just">
              <a:defRPr/>
            </a:pPr>
            <a:r>
              <a:rPr lang="en-GB" sz="2000" dirty="0">
                <a:latin typeface="Arial" pitchFamily="34" charset="0"/>
                <a:cs typeface="Arial" pitchFamily="34" charset="0"/>
              </a:rPr>
              <a:t>Meetings were focused on improving maternal and </a:t>
            </a:r>
            <a:r>
              <a:rPr lang="en-GB" sz="2000" dirty="0" err="1">
                <a:latin typeface="Arial" pitchFamily="34" charset="0"/>
                <a:cs typeface="Arial" pitchFamily="34" charset="0"/>
              </a:rPr>
              <a:t>newborn</a:t>
            </a:r>
            <a:r>
              <a:rPr lang="en-GB" sz="2000" dirty="0">
                <a:latin typeface="Arial" pitchFamily="34" charset="0"/>
                <a:cs typeface="Arial" pitchFamily="34" charset="0"/>
              </a:rPr>
              <a:t> health</a:t>
            </a:r>
            <a:endParaRPr lang="en-IN" altLang="en-US" sz="1600" b="1" i="1" dirty="0">
              <a:latin typeface="Calibri" panose="020F0502020204030204" pitchFamily="34" charset="0"/>
            </a:endParaRPr>
          </a:p>
          <a:p>
            <a:pPr marL="0" lvl="1" indent="0">
              <a:buNone/>
            </a:pPr>
            <a:endParaRPr lang="en-US" sz="1800" dirty="0"/>
          </a:p>
          <a:p>
            <a:pPr marL="342900" lvl="1" indent="-342900">
              <a:buFont typeface="Arial" pitchFamily="34" charset="0"/>
              <a:buChar char="•"/>
            </a:pPr>
            <a:endParaRPr lang="en-US" sz="1800" b="1" dirty="0"/>
          </a:p>
          <a:p>
            <a:pPr marL="342900" lvl="1" indent="-342900">
              <a:buNone/>
            </a:pPr>
            <a:endParaRPr lang="en-US" sz="1800" dirty="0" smtClean="0"/>
          </a:p>
          <a:p>
            <a:pPr lvl="1">
              <a:buNone/>
            </a:pPr>
            <a:endParaRPr lang="en-US" sz="1600" dirty="0" smtClean="0"/>
          </a:p>
          <a:p>
            <a:pPr lvl="1"/>
            <a:endParaRPr lang="en-US" sz="1600" dirty="0" smtClean="0"/>
          </a:p>
          <a:p>
            <a:pPr lvl="1"/>
            <a:endParaRPr lang="en-US" sz="1400" dirty="0" smtClean="0"/>
          </a:p>
          <a:p>
            <a:endParaRPr lang="en-US" sz="1600" dirty="0" smtClean="0"/>
          </a:p>
          <a:p>
            <a:endParaRPr lang="en-US" sz="1600" dirty="0"/>
          </a:p>
        </p:txBody>
      </p:sp>
      <p:pic>
        <p:nvPicPr>
          <p:cNvPr id="4" name="Picture 2" descr="D:\VSRC_Jharkhand\Photo gallery_VSRC\Sahiya LOGS\Sahiya Patti.jpg"/>
          <p:cNvPicPr>
            <a:picLocks noChangeAspect="1" noChangeArrowheads="1"/>
          </p:cNvPicPr>
          <p:nvPr/>
        </p:nvPicPr>
        <p:blipFill>
          <a:blip r:embed="rId2"/>
          <a:srcRect/>
          <a:stretch>
            <a:fillRect/>
          </a:stretch>
        </p:blipFill>
        <p:spPr bwMode="auto">
          <a:xfrm>
            <a:off x="152400" y="6172200"/>
            <a:ext cx="8991600" cy="711200"/>
          </a:xfrm>
          <a:prstGeom prst="rect">
            <a:avLst/>
          </a:prstGeom>
          <a:noFill/>
        </p:spPr>
      </p:pic>
      <p:pic>
        <p:nvPicPr>
          <p:cNvPr id="5" name="Picture 2"/>
          <p:cNvPicPr>
            <a:picLocks noChangeAspect="1" noChangeArrowheads="1"/>
          </p:cNvPicPr>
          <p:nvPr/>
        </p:nvPicPr>
        <p:blipFill>
          <a:blip r:embed="rId3" cstate="print"/>
          <a:srcRect/>
          <a:stretch>
            <a:fillRect/>
          </a:stretch>
        </p:blipFill>
        <p:spPr bwMode="auto">
          <a:xfrm>
            <a:off x="8077200" y="118149"/>
            <a:ext cx="990600" cy="415251"/>
          </a:xfrm>
          <a:prstGeom prst="rect">
            <a:avLst/>
          </a:prstGeom>
          <a:noFill/>
          <a:ln w="9525">
            <a:noFill/>
            <a:miter lim="800000"/>
            <a:headEnd/>
            <a:tailEnd/>
          </a:ln>
          <a:effectLst/>
        </p:spPr>
      </p:pic>
      <p:pic>
        <p:nvPicPr>
          <p:cNvPr id="6" name="Picture 5" descr="NRHM-Assam-Recruitment-2014-Apply-Online"/>
          <p:cNvPicPr/>
          <p:nvPr/>
        </p:nvPicPr>
        <p:blipFill>
          <a:blip r:embed="rId4" cstate="print"/>
          <a:srcRect/>
          <a:stretch>
            <a:fillRect/>
          </a:stretch>
        </p:blipFill>
        <p:spPr bwMode="auto">
          <a:xfrm>
            <a:off x="0" y="76200"/>
            <a:ext cx="685800" cy="609600"/>
          </a:xfrm>
          <a:prstGeom prst="rect">
            <a:avLst/>
          </a:prstGeom>
          <a:noFill/>
          <a:ln w="9525">
            <a:noFill/>
            <a:miter lim="800000"/>
            <a:headEnd/>
            <a:tailEnd/>
          </a:ln>
        </p:spPr>
      </p:pic>
      <p:pic>
        <p:nvPicPr>
          <p:cNvPr id="7" name="Picture 6" descr="C:\Users\hcl\Desktop\IMG_0007.jpg"/>
          <p:cNvPicPr/>
          <p:nvPr/>
        </p:nvPicPr>
        <p:blipFill>
          <a:blip r:embed="rId5" cstate="print">
            <a:lum bright="17000" contrast="21000"/>
          </a:blip>
          <a:srcRect/>
          <a:stretch>
            <a:fillRect/>
          </a:stretch>
        </p:blipFill>
        <p:spPr bwMode="auto">
          <a:xfrm>
            <a:off x="4156149" y="0"/>
            <a:ext cx="644451" cy="609599"/>
          </a:xfrm>
          <a:prstGeom prst="rect">
            <a:avLst/>
          </a:prstGeom>
          <a:noFill/>
          <a:ln w="9525">
            <a:noFill/>
            <a:miter lim="800000"/>
            <a:headEnd/>
            <a:tailEnd/>
          </a:ln>
        </p:spPr>
      </p:pic>
    </p:spTree>
    <p:extLst>
      <p:ext uri="{BB962C8B-B14F-4D97-AF65-F5344CB8AC3E}">
        <p14:creationId xmlns="" xmlns:p14="http://schemas.microsoft.com/office/powerpoint/2010/main" val="31873415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Autofit/>
          </a:bodyPr>
          <a:lstStyle/>
          <a:p>
            <a:r>
              <a:rPr lang="en-US" sz="3200" dirty="0" smtClean="0"/>
              <a:t>Institutional mechanism for implementation of the CAH </a:t>
            </a:r>
          </a:p>
        </p:txBody>
      </p:sp>
      <p:sp>
        <p:nvSpPr>
          <p:cNvPr id="3" name="Content Placeholder 2"/>
          <p:cNvSpPr>
            <a:spLocks noGrp="1"/>
          </p:cNvSpPr>
          <p:nvPr>
            <p:ph idx="1"/>
          </p:nvPr>
        </p:nvSpPr>
        <p:spPr>
          <a:xfrm>
            <a:off x="457200" y="2179637"/>
            <a:ext cx="8229600" cy="4525963"/>
          </a:xfrm>
        </p:spPr>
        <p:txBody>
          <a:bodyPr>
            <a:normAutofit/>
          </a:bodyPr>
          <a:lstStyle/>
          <a:p>
            <a:r>
              <a:rPr lang="en-US" sz="2400" dirty="0" smtClean="0"/>
              <a:t>Implemented through Community Process support structure/civil society/mixed – Mixed </a:t>
            </a:r>
            <a:endParaRPr lang="en-US" sz="2400" b="1" dirty="0" smtClean="0"/>
          </a:p>
          <a:p>
            <a:r>
              <a:rPr lang="en-US" sz="2400" dirty="0" smtClean="0"/>
              <a:t>State level - </a:t>
            </a:r>
            <a:r>
              <a:rPr lang="en-US" sz="2400" b="1" dirty="0"/>
              <a:t>Yes</a:t>
            </a:r>
          </a:p>
          <a:p>
            <a:r>
              <a:rPr lang="en-US" sz="2400" dirty="0" smtClean="0"/>
              <a:t>District level - </a:t>
            </a:r>
            <a:r>
              <a:rPr lang="en-US" sz="2400" b="1" dirty="0" smtClean="0"/>
              <a:t>Yes</a:t>
            </a:r>
          </a:p>
          <a:p>
            <a:r>
              <a:rPr lang="en-US" sz="2400" dirty="0" smtClean="0"/>
              <a:t>Block level - </a:t>
            </a:r>
            <a:r>
              <a:rPr lang="en-US" sz="2400" b="1" dirty="0" smtClean="0"/>
              <a:t>Yes</a:t>
            </a:r>
          </a:p>
          <a:p>
            <a:r>
              <a:rPr lang="en-US" sz="2400" dirty="0" smtClean="0"/>
              <a:t>Sector level/panchayat level - </a:t>
            </a:r>
            <a:r>
              <a:rPr lang="en-US" sz="2400" b="1" dirty="0" smtClean="0"/>
              <a:t>Yes</a:t>
            </a:r>
          </a:p>
          <a:p>
            <a:r>
              <a:rPr lang="en-US" sz="2400" dirty="0" smtClean="0"/>
              <a:t>Village level - </a:t>
            </a:r>
            <a:r>
              <a:rPr lang="en-US" sz="2400" b="1" dirty="0" smtClean="0"/>
              <a:t>Yes</a:t>
            </a:r>
          </a:p>
          <a:p>
            <a:r>
              <a:rPr lang="en-US" sz="2400" dirty="0" smtClean="0"/>
              <a:t>Convergence with stakeholders </a:t>
            </a:r>
            <a:r>
              <a:rPr lang="en-US" sz="2400" dirty="0" err="1" smtClean="0"/>
              <a:t>esp</a:t>
            </a:r>
            <a:r>
              <a:rPr lang="en-US" sz="2400" dirty="0" smtClean="0"/>
              <a:t> PRIs, ICDS etc. – </a:t>
            </a:r>
            <a:r>
              <a:rPr lang="en-US" sz="2400" b="1" dirty="0" smtClean="0"/>
              <a:t>Yes but need to be strengthen.</a:t>
            </a:r>
            <a:endParaRPr lang="en-US" sz="2400" b="1" dirty="0"/>
          </a:p>
        </p:txBody>
      </p:sp>
      <p:pic>
        <p:nvPicPr>
          <p:cNvPr id="4" name="Picture 2" descr="D:\VSRC_Jharkhand\Photo gallery_VSRC\Sahiya LOGS\Sahiya Patti.jpg"/>
          <p:cNvPicPr>
            <a:picLocks noChangeAspect="1" noChangeArrowheads="1"/>
          </p:cNvPicPr>
          <p:nvPr/>
        </p:nvPicPr>
        <p:blipFill>
          <a:blip r:embed="rId2"/>
          <a:srcRect/>
          <a:stretch>
            <a:fillRect/>
          </a:stretch>
        </p:blipFill>
        <p:spPr bwMode="auto">
          <a:xfrm>
            <a:off x="152400" y="6223000"/>
            <a:ext cx="8991600" cy="711200"/>
          </a:xfrm>
          <a:prstGeom prst="rect">
            <a:avLst/>
          </a:prstGeom>
          <a:noFill/>
        </p:spPr>
      </p:pic>
      <p:pic>
        <p:nvPicPr>
          <p:cNvPr id="5" name="Picture 2"/>
          <p:cNvPicPr>
            <a:picLocks noChangeAspect="1" noChangeArrowheads="1"/>
          </p:cNvPicPr>
          <p:nvPr/>
        </p:nvPicPr>
        <p:blipFill>
          <a:blip r:embed="rId3" cstate="print"/>
          <a:srcRect/>
          <a:stretch>
            <a:fillRect/>
          </a:stretch>
        </p:blipFill>
        <p:spPr bwMode="auto">
          <a:xfrm>
            <a:off x="8077200" y="118149"/>
            <a:ext cx="990600" cy="415251"/>
          </a:xfrm>
          <a:prstGeom prst="rect">
            <a:avLst/>
          </a:prstGeom>
          <a:noFill/>
          <a:ln w="9525">
            <a:noFill/>
            <a:miter lim="800000"/>
            <a:headEnd/>
            <a:tailEnd/>
          </a:ln>
          <a:effectLst/>
        </p:spPr>
      </p:pic>
      <p:pic>
        <p:nvPicPr>
          <p:cNvPr id="6" name="Picture 5" descr="NRHM-Assam-Recruitment-2014-Apply-Online"/>
          <p:cNvPicPr/>
          <p:nvPr/>
        </p:nvPicPr>
        <p:blipFill>
          <a:blip r:embed="rId4" cstate="print"/>
          <a:srcRect/>
          <a:stretch>
            <a:fillRect/>
          </a:stretch>
        </p:blipFill>
        <p:spPr bwMode="auto">
          <a:xfrm>
            <a:off x="0" y="76200"/>
            <a:ext cx="685800" cy="609600"/>
          </a:xfrm>
          <a:prstGeom prst="rect">
            <a:avLst/>
          </a:prstGeom>
          <a:noFill/>
          <a:ln w="9525">
            <a:noFill/>
            <a:miter lim="800000"/>
            <a:headEnd/>
            <a:tailEnd/>
          </a:ln>
        </p:spPr>
      </p:pic>
      <p:pic>
        <p:nvPicPr>
          <p:cNvPr id="7" name="Picture 6" descr="C:\Users\hcl\Desktop\IMG_0007.jpg"/>
          <p:cNvPicPr/>
          <p:nvPr/>
        </p:nvPicPr>
        <p:blipFill>
          <a:blip r:embed="rId5" cstate="print">
            <a:lum bright="17000" contrast="21000"/>
          </a:blip>
          <a:srcRect/>
          <a:stretch>
            <a:fillRect/>
          </a:stretch>
        </p:blipFill>
        <p:spPr bwMode="auto">
          <a:xfrm>
            <a:off x="4156149" y="0"/>
            <a:ext cx="644451" cy="6095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60438"/>
            <a:ext cx="8229600" cy="868362"/>
          </a:xfrm>
        </p:spPr>
        <p:txBody>
          <a:bodyPr>
            <a:noAutofit/>
          </a:bodyPr>
          <a:lstStyle/>
          <a:p>
            <a:r>
              <a:rPr lang="en-IN" sz="3200" dirty="0"/>
              <a:t>Update on Career opportunities for ASHAs </a:t>
            </a:r>
            <a:r>
              <a:rPr lang="en-IN" sz="3200" dirty="0" smtClean="0"/>
              <a:t>in CAH area</a:t>
            </a:r>
            <a:endParaRPr lang="en-IN" sz="3200" dirty="0"/>
          </a:p>
        </p:txBody>
      </p:sp>
      <p:graphicFrame>
        <p:nvGraphicFramePr>
          <p:cNvPr id="6" name="Content Placeholder 5"/>
          <p:cNvGraphicFramePr>
            <a:graphicFrameLocks noGrp="1"/>
          </p:cNvGraphicFramePr>
          <p:nvPr>
            <p:ph idx="1"/>
            <p:extLst>
              <p:ext uri="{D42A27DB-BD31-4B8C-83A1-F6EECF244321}">
                <p14:modId xmlns="" xmlns:p14="http://schemas.microsoft.com/office/powerpoint/2010/main" val="2346279062"/>
              </p:ext>
            </p:extLst>
          </p:nvPr>
        </p:nvGraphicFramePr>
        <p:xfrm>
          <a:off x="1600200" y="3277151"/>
          <a:ext cx="6172201" cy="1752049"/>
        </p:xfrm>
        <a:graphic>
          <a:graphicData uri="http://schemas.openxmlformats.org/drawingml/2006/table">
            <a:tbl>
              <a:tblPr>
                <a:tableStyleId>{69C7853C-536D-4A76-A0AE-DD22124D55A5}</a:tableStyleId>
              </a:tblPr>
              <a:tblGrid>
                <a:gridCol w="2384715"/>
                <a:gridCol w="1402773"/>
                <a:gridCol w="1122219"/>
                <a:gridCol w="1262494"/>
              </a:tblGrid>
              <a:tr h="733116">
                <a:tc gridSpan="4">
                  <a:txBody>
                    <a:bodyPr/>
                    <a:lstStyle/>
                    <a:p>
                      <a:pPr algn="ctr" fontAlgn="ctr"/>
                      <a:r>
                        <a:rPr lang="en-IN" sz="1800" b="1" u="none" strike="noStrike" dirty="0">
                          <a:effectLst/>
                        </a:rPr>
                        <a:t>Number of ASHAs selected as PRI,AF,AWW &amp; </a:t>
                      </a:r>
                      <a:r>
                        <a:rPr lang="en-IN" sz="1800" b="1" u="none" strike="noStrike" dirty="0" err="1">
                          <a:effectLst/>
                        </a:rPr>
                        <a:t>Siksha</a:t>
                      </a:r>
                      <a:r>
                        <a:rPr lang="en-IN" sz="1800" b="1" u="none" strike="noStrike" dirty="0">
                          <a:effectLst/>
                        </a:rPr>
                        <a:t> </a:t>
                      </a:r>
                      <a:r>
                        <a:rPr lang="en-IN" sz="1800" b="1" u="none" strike="noStrike" dirty="0" err="1">
                          <a:effectLst/>
                        </a:rPr>
                        <a:t>Mitra</a:t>
                      </a:r>
                      <a:endParaRPr lang="en-IN" sz="1800" b="1" i="0" u="none" strike="noStrike" dirty="0">
                        <a:solidFill>
                          <a:srgbClr val="000000"/>
                        </a:solidFill>
                        <a:effectLst/>
                        <a:latin typeface="Calibri" panose="020F0502020204030204" pitchFamily="34" charset="0"/>
                      </a:endParaRPr>
                    </a:p>
                  </a:txBody>
                  <a:tcPr marL="9525" marR="9525" marT="9525" marB="0" anchor="ctr"/>
                </a:tc>
                <a:tc hMerge="1">
                  <a:txBody>
                    <a:bodyPr/>
                    <a:lstStyle/>
                    <a:p>
                      <a:endParaRPr lang="en-IN"/>
                    </a:p>
                  </a:txBody>
                  <a:tcPr/>
                </a:tc>
                <a:tc hMerge="1">
                  <a:txBody>
                    <a:bodyPr/>
                    <a:lstStyle/>
                    <a:p>
                      <a:endParaRPr lang="en-IN"/>
                    </a:p>
                  </a:txBody>
                  <a:tcPr/>
                </a:tc>
                <a:tc hMerge="1">
                  <a:txBody>
                    <a:bodyPr/>
                    <a:lstStyle/>
                    <a:p>
                      <a:endParaRPr lang="en-IN"/>
                    </a:p>
                  </a:txBody>
                  <a:tcPr/>
                </a:tc>
              </a:tr>
              <a:tr h="486083">
                <a:tc>
                  <a:txBody>
                    <a:bodyPr/>
                    <a:lstStyle/>
                    <a:p>
                      <a:pPr algn="ctr" fontAlgn="ctr"/>
                      <a:r>
                        <a:rPr lang="en-IN" sz="1800" b="1" u="none" strike="noStrike">
                          <a:effectLst/>
                        </a:rPr>
                        <a:t>PRI  representative  </a:t>
                      </a:r>
                      <a:endParaRPr lang="en-IN" sz="18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800" b="1" u="none" strike="noStrike" dirty="0">
                          <a:effectLst/>
                        </a:rPr>
                        <a:t>AFs</a:t>
                      </a:r>
                      <a:endParaRPr lang="en-IN"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800" b="1" u="none" strike="noStrike" dirty="0">
                          <a:effectLst/>
                        </a:rPr>
                        <a:t>AWW</a:t>
                      </a:r>
                      <a:endParaRPr lang="en-IN"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800" b="1" u="none" strike="noStrike" dirty="0" err="1">
                          <a:effectLst/>
                        </a:rPr>
                        <a:t>Siksha</a:t>
                      </a:r>
                      <a:r>
                        <a:rPr lang="en-IN" sz="1800" b="1" u="none" strike="noStrike" dirty="0">
                          <a:effectLst/>
                        </a:rPr>
                        <a:t> </a:t>
                      </a:r>
                      <a:r>
                        <a:rPr lang="en-IN" sz="1800" b="1" u="none" strike="noStrike" dirty="0" err="1">
                          <a:effectLst/>
                        </a:rPr>
                        <a:t>Mitra</a:t>
                      </a:r>
                      <a:endParaRPr lang="en-IN" sz="1800" b="1" i="0" u="none" strike="noStrike" dirty="0">
                        <a:solidFill>
                          <a:srgbClr val="000000"/>
                        </a:solidFill>
                        <a:effectLst/>
                        <a:latin typeface="Calibri" panose="020F0502020204030204" pitchFamily="34" charset="0"/>
                      </a:endParaRPr>
                    </a:p>
                  </a:txBody>
                  <a:tcPr marL="9525" marR="9525" marT="9525" marB="0" anchor="ctr"/>
                </a:tc>
              </a:tr>
              <a:tr h="532850">
                <a:tc>
                  <a:txBody>
                    <a:bodyPr/>
                    <a:lstStyle/>
                    <a:p>
                      <a:pPr algn="ctr" fontAlgn="ctr"/>
                      <a:r>
                        <a:rPr lang="en-IN" sz="2000" u="none" strike="noStrike">
                          <a:effectLst/>
                        </a:rPr>
                        <a:t>338</a:t>
                      </a:r>
                      <a:endParaRPr lang="en-IN"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2000" u="none" strike="noStrike" dirty="0">
                          <a:effectLst/>
                        </a:rPr>
                        <a:t>2189</a:t>
                      </a:r>
                      <a:endParaRPr lang="en-IN"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IN" sz="2000" u="none" strike="noStrike" dirty="0">
                          <a:effectLst/>
                        </a:rPr>
                        <a:t>11</a:t>
                      </a:r>
                      <a:endParaRPr lang="en-IN"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IN" sz="2000" u="none" strike="noStrike" dirty="0">
                          <a:effectLst/>
                        </a:rPr>
                        <a:t>5</a:t>
                      </a:r>
                      <a:endParaRPr lang="en-IN" sz="2000" b="0" i="0" u="none" strike="noStrike" dirty="0">
                        <a:solidFill>
                          <a:srgbClr val="000000"/>
                        </a:solidFill>
                        <a:effectLst/>
                        <a:latin typeface="Calibri" panose="020F0502020204030204" pitchFamily="34" charset="0"/>
                      </a:endParaRPr>
                    </a:p>
                  </a:txBody>
                  <a:tcPr marL="9525" marR="9525" marT="9525" marB="0" anchor="ctr"/>
                </a:tc>
              </a:tr>
            </a:tbl>
          </a:graphicData>
        </a:graphic>
      </p:graphicFrame>
      <p:pic>
        <p:nvPicPr>
          <p:cNvPr id="4" name="Picture 2" descr="D:\VSRC_Jharkhand\Photo gallery_VSRC\Sahiya LOGS\Sahiya Patti.jpg"/>
          <p:cNvPicPr>
            <a:picLocks noChangeAspect="1" noChangeArrowheads="1"/>
          </p:cNvPicPr>
          <p:nvPr/>
        </p:nvPicPr>
        <p:blipFill>
          <a:blip r:embed="rId2"/>
          <a:srcRect/>
          <a:stretch>
            <a:fillRect/>
          </a:stretch>
        </p:blipFill>
        <p:spPr bwMode="auto">
          <a:xfrm>
            <a:off x="152400" y="6172200"/>
            <a:ext cx="8991600" cy="711200"/>
          </a:xfrm>
          <a:prstGeom prst="rect">
            <a:avLst/>
          </a:prstGeom>
          <a:noFill/>
        </p:spPr>
      </p:pic>
      <p:pic>
        <p:nvPicPr>
          <p:cNvPr id="5" name="Picture 2"/>
          <p:cNvPicPr>
            <a:picLocks noChangeAspect="1" noChangeArrowheads="1"/>
          </p:cNvPicPr>
          <p:nvPr/>
        </p:nvPicPr>
        <p:blipFill>
          <a:blip r:embed="rId3" cstate="print"/>
          <a:srcRect/>
          <a:stretch>
            <a:fillRect/>
          </a:stretch>
        </p:blipFill>
        <p:spPr bwMode="auto">
          <a:xfrm>
            <a:off x="8077200" y="118149"/>
            <a:ext cx="990600" cy="415251"/>
          </a:xfrm>
          <a:prstGeom prst="rect">
            <a:avLst/>
          </a:prstGeom>
          <a:noFill/>
          <a:ln w="9525">
            <a:noFill/>
            <a:miter lim="800000"/>
            <a:headEnd/>
            <a:tailEnd/>
          </a:ln>
          <a:effectLst/>
        </p:spPr>
      </p:pic>
      <p:pic>
        <p:nvPicPr>
          <p:cNvPr id="7" name="Picture 6" descr="NRHM-Assam-Recruitment-2014-Apply-Online"/>
          <p:cNvPicPr/>
          <p:nvPr/>
        </p:nvPicPr>
        <p:blipFill>
          <a:blip r:embed="rId4" cstate="print"/>
          <a:srcRect/>
          <a:stretch>
            <a:fillRect/>
          </a:stretch>
        </p:blipFill>
        <p:spPr bwMode="auto">
          <a:xfrm>
            <a:off x="0" y="76200"/>
            <a:ext cx="685800" cy="609600"/>
          </a:xfrm>
          <a:prstGeom prst="rect">
            <a:avLst/>
          </a:prstGeom>
          <a:noFill/>
          <a:ln w="9525">
            <a:noFill/>
            <a:miter lim="800000"/>
            <a:headEnd/>
            <a:tailEnd/>
          </a:ln>
        </p:spPr>
      </p:pic>
      <p:pic>
        <p:nvPicPr>
          <p:cNvPr id="8" name="Picture 7" descr="C:\Users\hcl\Desktop\IMG_0007.jpg"/>
          <p:cNvPicPr/>
          <p:nvPr/>
        </p:nvPicPr>
        <p:blipFill>
          <a:blip r:embed="rId5" cstate="print">
            <a:lum bright="17000" contrast="21000"/>
          </a:blip>
          <a:srcRect/>
          <a:stretch>
            <a:fillRect/>
          </a:stretch>
        </p:blipFill>
        <p:spPr bwMode="auto">
          <a:xfrm>
            <a:off x="4156149" y="0"/>
            <a:ext cx="644451" cy="609599"/>
          </a:xfrm>
          <a:prstGeom prst="rect">
            <a:avLst/>
          </a:prstGeom>
          <a:noFill/>
          <a:ln w="9525">
            <a:noFill/>
            <a:miter lim="800000"/>
            <a:headEnd/>
            <a:tailEnd/>
          </a:ln>
        </p:spPr>
      </p:pic>
    </p:spTree>
    <p:extLst>
      <p:ext uri="{BB962C8B-B14F-4D97-AF65-F5344CB8AC3E}">
        <p14:creationId xmlns="" xmlns:p14="http://schemas.microsoft.com/office/powerpoint/2010/main" val="19024444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379</TotalTime>
  <Words>939</Words>
  <Application>Microsoft Office PowerPoint</Application>
  <PresentationFormat>On-screen Show (4:3)</PresentationFormat>
  <Paragraphs>70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CAH JHARKHAND</vt:lpstr>
      <vt:lpstr>CAH Activity in Jharkhand</vt:lpstr>
      <vt:lpstr>CAH Activity in Jharkhand</vt:lpstr>
      <vt:lpstr>CAH Activity in Jharkhand</vt:lpstr>
      <vt:lpstr>Case studie - Village Health nutrition and sanitation committee Topchanchi</vt:lpstr>
      <vt:lpstr>Slide 6</vt:lpstr>
      <vt:lpstr>Best practices in community action</vt:lpstr>
      <vt:lpstr>Institutional mechanism for implementation of the CAH </vt:lpstr>
      <vt:lpstr>Update on Career opportunities for ASHAs in CAH area</vt:lpstr>
      <vt:lpstr>Slide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and Name of the state</dc:title>
  <dc:creator>Seema</dc:creator>
  <cp:lastModifiedBy>Seema</cp:lastModifiedBy>
  <cp:revision>60</cp:revision>
  <dcterms:created xsi:type="dcterms:W3CDTF">2006-08-16T00:00:00Z</dcterms:created>
  <dcterms:modified xsi:type="dcterms:W3CDTF">2017-01-24T04:17:05Z</dcterms:modified>
</cp:coreProperties>
</file>