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1" r:id="rId3"/>
    <p:sldId id="259" r:id="rId4"/>
    <p:sldId id="257" r:id="rId5"/>
    <p:sldId id="286" r:id="rId6"/>
    <p:sldId id="263" r:id="rId7"/>
    <p:sldId id="266" r:id="rId8"/>
    <p:sldId id="283" r:id="rId9"/>
    <p:sldId id="287" r:id="rId10"/>
    <p:sldId id="262" r:id="rId11"/>
    <p:sldId id="282" r:id="rId12"/>
    <p:sldId id="280" r:id="rId13"/>
    <p:sldId id="284" r:id="rId14"/>
    <p:sldId id="288" r:id="rId15"/>
    <p:sldId id="281" r:id="rId16"/>
    <p:sldId id="265" r:id="rId17"/>
    <p:sldId id="285" r:id="rId18"/>
    <p:sldId id="289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9" r:id="rId30"/>
    <p:sldId id="26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reeti193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mc/articles/PMC2597880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ctoria.ac.nz/vbs/teaching/resources/VBS-Report-Writing-Guide-2016.pdf" TargetMode="External"/><Relationship Id="rId2" Type="http://schemas.openxmlformats.org/officeDocument/2006/relationships/hyperlink" Target="http://www.quickbase.com/blog/how-to-document-your-current-processes-in-10-easy-step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swm.info/content/process-documentation" TargetMode="External"/><Relationship Id="rId4" Type="http://schemas.openxmlformats.org/officeDocument/2006/relationships/hyperlink" Target="http://www.unesco.org/education/aladin/paldin/pdf/course02/unit_02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179444"/>
            <a:ext cx="8915399" cy="2743200"/>
          </a:xfrm>
        </p:spPr>
        <p:txBody>
          <a:bodyPr>
            <a:normAutofit/>
          </a:bodyPr>
          <a:lstStyle/>
          <a:p>
            <a:pPr algn="ctr"/>
            <a:r>
              <a:rPr lang="en-IN" dirty="0"/>
              <a:t>Communications &amp; Documentation </a:t>
            </a:r>
            <a:br>
              <a:rPr lang="en-IN" dirty="0"/>
            </a:br>
            <a:r>
              <a:rPr lang="en-IN" dirty="0"/>
              <a:t>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306957"/>
            <a:ext cx="8915399" cy="1995369"/>
          </a:xfrm>
        </p:spPr>
        <p:txBody>
          <a:bodyPr>
            <a:normAutofit/>
          </a:bodyPr>
          <a:lstStyle/>
          <a:p>
            <a:pPr algn="ctr"/>
            <a:r>
              <a:rPr lang="en-IN" b="1" dirty="0"/>
              <a:t>Community Action for Health – Deliberating Pathways to Scaling Up</a:t>
            </a:r>
          </a:p>
          <a:p>
            <a:pPr algn="ctr"/>
            <a:r>
              <a:rPr lang="en-IN" dirty="0" smtClean="0"/>
              <a:t>Mumbai</a:t>
            </a:r>
            <a:endParaRPr lang="en-IN" dirty="0"/>
          </a:p>
          <a:p>
            <a:pPr algn="ctr"/>
            <a:r>
              <a:rPr lang="en-IN" dirty="0" smtClean="0"/>
              <a:t>February 1, </a:t>
            </a:r>
            <a:r>
              <a:rPr lang="en-IN" dirty="0"/>
              <a:t>2017</a:t>
            </a:r>
          </a:p>
          <a:p>
            <a:pPr algn="ctr"/>
            <a:r>
              <a:rPr lang="en-IN" b="1" dirty="0"/>
              <a:t>PREETI SINGH</a:t>
            </a:r>
          </a:p>
          <a:p>
            <a:pPr algn="ctr"/>
            <a:r>
              <a:rPr lang="en-IN" b="1" dirty="0">
                <a:hlinkClick r:id="rId2"/>
              </a:rPr>
              <a:t>preeti193@gmail.com</a:t>
            </a:r>
            <a:r>
              <a:rPr lang="en-IN" b="1" dirty="0"/>
              <a:t> </a:t>
            </a:r>
          </a:p>
          <a:p>
            <a:pPr algn="ctr"/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5836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1"/>
            <a:ext cx="8911687" cy="621594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CASE STORIES: Why &amp; what?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45705"/>
            <a:ext cx="8915400" cy="5612295"/>
          </a:xfrm>
        </p:spPr>
        <p:txBody>
          <a:bodyPr>
            <a:noAutofit/>
          </a:bodyPr>
          <a:lstStyle/>
          <a:p>
            <a:r>
              <a:rPr lang="en-IN" sz="1500" dirty="0"/>
              <a:t>Can be Celebratory </a:t>
            </a:r>
            <a:r>
              <a:rPr lang="en-IN" sz="1500" u="sng" dirty="0"/>
              <a:t>but</a:t>
            </a:r>
            <a:r>
              <a:rPr lang="en-IN" sz="1500" dirty="0"/>
              <a:t> always with a specific Objective – End-Goal/Audience ORIENTED</a:t>
            </a:r>
          </a:p>
          <a:p>
            <a:r>
              <a:rPr lang="en-IN" sz="1500" dirty="0"/>
              <a:t>Biases; Subjectivity; Opinion </a:t>
            </a:r>
            <a:r>
              <a:rPr lang="en-IN" sz="1500" u="sng" dirty="0"/>
              <a:t>VERSUS</a:t>
            </a:r>
            <a:r>
              <a:rPr lang="en-IN" sz="1500" dirty="0"/>
              <a:t> Individuality/ Innovation + Inserting your organisation/ entity as an Integral Part of the solution/ success</a:t>
            </a:r>
          </a:p>
          <a:p>
            <a:r>
              <a:rPr lang="en-IN" sz="1500" b="1" dirty="0"/>
              <a:t>Purpose</a:t>
            </a:r>
            <a:r>
              <a:rPr lang="en-IN" sz="1500" dirty="0"/>
              <a:t> (examples): documenting a report; doing a research; developing a proposal; documenting an interesting incident – </a:t>
            </a:r>
            <a:r>
              <a:rPr lang="en-IN" sz="1500" b="1" dirty="0"/>
              <a:t>Help In Evidence-based Decision Making</a:t>
            </a:r>
          </a:p>
          <a:p>
            <a:r>
              <a:rPr lang="en-IN" sz="1500" b="1" dirty="0"/>
              <a:t>Definition: </a:t>
            </a:r>
            <a:r>
              <a:rPr lang="en-IN" sz="1500" dirty="0"/>
              <a:t>Analysis of problem/ success story featuring a unique incident wrt an individual/ group / community/ events/ projects/ government policies/ institutions etc. Problem/ success can be small/ area specific or can prevail in the entire country/ continent</a:t>
            </a:r>
          </a:p>
          <a:p>
            <a:pPr marL="0" indent="0">
              <a:buNone/>
            </a:pPr>
            <a:r>
              <a:rPr lang="en-IN" sz="1500" b="1" u="sng" dirty="0"/>
              <a:t>Reasons to write case stories</a:t>
            </a:r>
            <a:r>
              <a:rPr lang="en-IN" sz="1500" b="1" dirty="0"/>
              <a:t>:</a:t>
            </a:r>
          </a:p>
          <a:p>
            <a:r>
              <a:rPr lang="en-IN" sz="1500" dirty="0"/>
              <a:t>A case study gives an interesting </a:t>
            </a:r>
            <a:r>
              <a:rPr lang="en-IN" sz="1500" b="1" dirty="0"/>
              <a:t>overview</a:t>
            </a:r>
            <a:r>
              <a:rPr lang="en-IN" sz="1500" dirty="0"/>
              <a:t> of an </a:t>
            </a:r>
            <a:r>
              <a:rPr lang="en-IN" sz="1500" b="1" dirty="0"/>
              <a:t>existing problem or success story</a:t>
            </a:r>
            <a:endParaRPr lang="en-IN" sz="1500" dirty="0"/>
          </a:p>
          <a:p>
            <a:r>
              <a:rPr lang="en-IN" sz="1500" dirty="0"/>
              <a:t>It attracts the </a:t>
            </a:r>
            <a:r>
              <a:rPr lang="en-IN" sz="1500" b="1" dirty="0"/>
              <a:t>attention of ‘non-experts’</a:t>
            </a:r>
            <a:r>
              <a:rPr lang="en-IN" sz="1500" dirty="0"/>
              <a:t> to understand the problem or success in a story format</a:t>
            </a:r>
          </a:p>
          <a:p>
            <a:r>
              <a:rPr lang="en-IN" sz="1500" dirty="0"/>
              <a:t>It could be an important document for </a:t>
            </a:r>
            <a:r>
              <a:rPr lang="en-IN" sz="1500" b="1" dirty="0"/>
              <a:t>raising funds or mobilizing resources </a:t>
            </a:r>
            <a:r>
              <a:rPr lang="en-IN" sz="1500" dirty="0"/>
              <a:t>for NGOs</a:t>
            </a:r>
          </a:p>
          <a:p>
            <a:r>
              <a:rPr lang="en-IN" sz="1500" dirty="0"/>
              <a:t>It </a:t>
            </a:r>
            <a:r>
              <a:rPr lang="en-IN" sz="1500" b="1" dirty="0"/>
              <a:t>shares evidence </a:t>
            </a:r>
            <a:r>
              <a:rPr lang="en-IN" sz="1500" dirty="0"/>
              <a:t>for the problem you are trying to explain or a success you want to publicise</a:t>
            </a:r>
            <a:endParaRPr lang="en-IN" sz="1500" b="1" dirty="0"/>
          </a:p>
          <a:p>
            <a:r>
              <a:rPr lang="en-IN" sz="1500" b="1" u="sng" dirty="0"/>
              <a:t>Steps to Writing</a:t>
            </a:r>
            <a:r>
              <a:rPr lang="en-IN" sz="1500" dirty="0"/>
              <a:t>: Identify the 'Protagonist‘/’hero’; Research &amp; Collection of Info; Prepare Questions; Catchy Title &amp; Introduction; Background - locate your 'hero'; Body text = the unique story itself; Conclusion + Check: DOES IT CONNECT WITH YOUR TARGET READER??</a:t>
            </a:r>
          </a:p>
          <a:p>
            <a:endParaRPr lang="en-IN" sz="1300" b="1" dirty="0"/>
          </a:p>
          <a:p>
            <a:endParaRPr lang="en-IN" sz="1300" b="1" dirty="0"/>
          </a:p>
          <a:p>
            <a:endParaRPr lang="en-IN" sz="1300" dirty="0"/>
          </a:p>
          <a:p>
            <a:endParaRPr lang="en-IN" sz="1300" dirty="0"/>
          </a:p>
          <a:p>
            <a:endParaRPr lang="en-IN" sz="1300" dirty="0"/>
          </a:p>
        </p:txBody>
      </p:sp>
    </p:spTree>
    <p:extLst>
      <p:ext uri="{BB962C8B-B14F-4D97-AF65-F5344CB8AC3E}">
        <p14:creationId xmlns:p14="http://schemas.microsoft.com/office/powerpoint/2010/main" val="482294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782659"/>
          </a:xfrm>
        </p:spPr>
        <p:txBody>
          <a:bodyPr/>
          <a:lstStyle/>
          <a:p>
            <a:r>
              <a:rPr lang="en-IN" dirty="0"/>
              <a:t>Case Studies/ Stories: What &amp; how?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669381" y="1617785"/>
            <a:ext cx="4152900" cy="4286059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71544" y="1617786"/>
            <a:ext cx="4152900" cy="4286058"/>
          </a:xfrm>
        </p:spPr>
      </p:pic>
    </p:spTree>
    <p:extLst>
      <p:ext uri="{BB962C8B-B14F-4D97-AF65-F5344CB8AC3E}">
        <p14:creationId xmlns:p14="http://schemas.microsoft.com/office/powerpoint/2010/main" val="238614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7855"/>
          </a:xfrm>
        </p:spPr>
        <p:txBody>
          <a:bodyPr/>
          <a:lstStyle/>
          <a:p>
            <a:r>
              <a:rPr lang="en-IN" dirty="0"/>
              <a:t>Quick Checklist: CASE STORIES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44487"/>
            <a:ext cx="8915400" cy="5049078"/>
          </a:xfrm>
        </p:spPr>
        <p:txBody>
          <a:bodyPr>
            <a:normAutofit fontScale="92500" lnSpcReduction="20000"/>
          </a:bodyPr>
          <a:lstStyle/>
          <a:p>
            <a:r>
              <a:rPr lang="en-IN" u="sng" dirty="0"/>
              <a:t>Be VERY clear on</a:t>
            </a:r>
            <a:r>
              <a:rPr lang="en-IN" dirty="0"/>
              <a:t>: CONTEXT; Your Reader/ TG’s needs; Objective Facts</a:t>
            </a:r>
          </a:p>
          <a:p>
            <a:r>
              <a:rPr lang="en-IN" dirty="0"/>
              <a:t>Involve the ‘subject’ from the get-go</a:t>
            </a:r>
          </a:p>
          <a:p>
            <a:r>
              <a:rPr lang="en-IN" dirty="0"/>
              <a:t>Write about someone/ something your TG can actually relate to</a:t>
            </a:r>
          </a:p>
          <a:p>
            <a:r>
              <a:rPr lang="en-IN" dirty="0"/>
              <a:t>Tell it like any other </a:t>
            </a:r>
            <a:r>
              <a:rPr lang="en-IN" b="1" dirty="0"/>
              <a:t>Story</a:t>
            </a:r>
            <a:r>
              <a:rPr lang="en-IN" dirty="0"/>
              <a:t> – with A BEGINNING, A MIDDLE &amp; AN END = catchy</a:t>
            </a:r>
          </a:p>
          <a:p>
            <a:r>
              <a:rPr lang="en-IN" u="sng" dirty="0"/>
              <a:t>Use</a:t>
            </a:r>
            <a:r>
              <a:rPr lang="en-IN" dirty="0"/>
              <a:t> numbers effectively + </a:t>
            </a:r>
            <a:r>
              <a:rPr lang="en-IN" u="sng" dirty="0"/>
              <a:t>Avoid</a:t>
            </a:r>
            <a:r>
              <a:rPr lang="en-IN" dirty="0"/>
              <a:t> jargon</a:t>
            </a:r>
          </a:p>
          <a:p>
            <a:r>
              <a:rPr lang="en-IN" u="sng" dirty="0"/>
              <a:t>Use</a:t>
            </a:r>
            <a:r>
              <a:rPr lang="en-IN" dirty="0"/>
              <a:t> good imagery + easy formatting to help locate key information/ messages</a:t>
            </a:r>
          </a:p>
          <a:p>
            <a:r>
              <a:rPr lang="en-IN" u="sng" dirty="0"/>
              <a:t>Use</a:t>
            </a:r>
            <a:r>
              <a:rPr lang="en-IN" dirty="0"/>
              <a:t> good visuals/video + </a:t>
            </a:r>
            <a:r>
              <a:rPr lang="en-IN" b="1" dirty="0"/>
              <a:t>Re-purpose content </a:t>
            </a:r>
            <a:r>
              <a:rPr lang="en-IN" dirty="0"/>
              <a:t>for different user types; Go digital!</a:t>
            </a:r>
          </a:p>
          <a:p>
            <a:r>
              <a:rPr lang="en-IN" dirty="0"/>
              <a:t>Don’t be shy to get professional help, where possible/ required</a:t>
            </a:r>
          </a:p>
          <a:p>
            <a:r>
              <a:rPr lang="en-IN" u="sng" dirty="0"/>
              <a:t>Basic STRUCTURE</a:t>
            </a:r>
            <a:r>
              <a:rPr lang="en-IN" dirty="0"/>
              <a:t>: Title Page; Abstract; Introduction; Case presentation; Management &amp; Outcome (Links to the bigger picture – why it is important for the reader?); Discussion; Acknowledgements; References; Legends (tables, graphs, figures, charts, pictures); Annexures; Permissions [always a good idea to include specific permission from ‘subject’/ ‘hero(es)’] - </a:t>
            </a:r>
            <a:r>
              <a:rPr lang="en-IN" dirty="0">
                <a:hlinkClick r:id="rId2"/>
              </a:rPr>
              <a:t>https://www.ncbi.nlm.nih.gov/pmc/articles/PMC2597880/</a:t>
            </a:r>
            <a:r>
              <a:rPr lang="en-IN" dirty="0"/>
              <a:t> </a:t>
            </a:r>
          </a:p>
          <a:p>
            <a:r>
              <a:rPr lang="en-IN" u="sng" dirty="0"/>
              <a:t>Include</a:t>
            </a:r>
            <a:r>
              <a:rPr lang="en-IN" dirty="0"/>
              <a:t>: Quotes; Testimonials; A results summary (benefit/ advantage statements – that help showcase YOU too); A challenge/ problem summary (should show empathy with your TG); A compelling ‘keyword-friendly’ title (can align with readers’ needs); A call to arms/ action; An ‘About Us’ section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7763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888794"/>
          </a:xfrm>
        </p:spPr>
        <p:txBody>
          <a:bodyPr>
            <a:normAutofit/>
          </a:bodyPr>
          <a:lstStyle/>
          <a:p>
            <a:r>
              <a:rPr lang="en-IN" sz="5400" dirty="0"/>
              <a:t>Quickly…once more…</a:t>
            </a:r>
            <a:br>
              <a:rPr lang="en-IN" sz="5400" dirty="0"/>
            </a:br>
            <a:r>
              <a:rPr lang="en-IN" sz="5400" dirty="0"/>
              <a:t/>
            </a:r>
            <a:br>
              <a:rPr lang="en-IN" sz="5400" dirty="0"/>
            </a:br>
            <a:r>
              <a:rPr lang="en-IN" sz="5400" dirty="0"/>
              <a:t/>
            </a:r>
            <a:br>
              <a:rPr lang="en-IN" sz="5400" dirty="0"/>
            </a:br>
            <a:r>
              <a:rPr lang="en-IN" sz="5400" dirty="0"/>
              <a:t/>
            </a:r>
            <a:br>
              <a:rPr lang="en-IN" sz="5400" dirty="0"/>
            </a:br>
            <a:r>
              <a:rPr lang="en-IN" sz="54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837967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REPORTING EVENTS…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915399" cy="1465941"/>
          </a:xfrm>
        </p:spPr>
        <p:txBody>
          <a:bodyPr>
            <a:normAutofit/>
          </a:bodyPr>
          <a:lstStyle/>
          <a:p>
            <a:r>
              <a:rPr lang="en-IN" sz="3600" dirty="0"/>
              <a:t>…and getting more out of each one!</a:t>
            </a:r>
          </a:p>
        </p:txBody>
      </p:sp>
    </p:spTree>
    <p:extLst>
      <p:ext uri="{BB962C8B-B14F-4D97-AF65-F5344CB8AC3E}">
        <p14:creationId xmlns:p14="http://schemas.microsoft.com/office/powerpoint/2010/main" val="2673852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0118"/>
          </a:xfrm>
        </p:spPr>
        <p:txBody>
          <a:bodyPr/>
          <a:lstStyle/>
          <a:p>
            <a:r>
              <a:rPr lang="en-IN" dirty="0"/>
              <a:t>Reporting Key Events/ Rapporteuring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48972"/>
            <a:ext cx="8915400" cy="4462250"/>
          </a:xfrm>
        </p:spPr>
        <p:txBody>
          <a:bodyPr>
            <a:normAutofit/>
          </a:bodyPr>
          <a:lstStyle/>
          <a:p>
            <a:r>
              <a:rPr lang="en-IN" dirty="0"/>
              <a:t>What; When; Where; Who was there?</a:t>
            </a:r>
          </a:p>
          <a:p>
            <a:r>
              <a:rPr lang="en-IN" dirty="0"/>
              <a:t>What was discussed; Who said what (careful: Chatham House Rules)?</a:t>
            </a:r>
          </a:p>
          <a:p>
            <a:r>
              <a:rPr lang="en-IN" dirty="0"/>
              <a:t>Summarise key discussion points (brief outline of issues/ challenges)</a:t>
            </a:r>
          </a:p>
          <a:p>
            <a:r>
              <a:rPr lang="en-IN" dirty="0"/>
              <a:t>What was decided/ how did it conclude/ key messages/outcomes/ recommendations/ follow-up – any information on the next one?</a:t>
            </a:r>
          </a:p>
          <a:p>
            <a:r>
              <a:rPr lang="en-IN" dirty="0"/>
              <a:t>Make notes that can be USED – to feed into other reports/ plans/ docs</a:t>
            </a:r>
          </a:p>
          <a:p>
            <a:endParaRPr lang="en-IN" dirty="0"/>
          </a:p>
          <a:p>
            <a:r>
              <a:rPr lang="en-IN" dirty="0"/>
              <a:t>GO THE EXTRA MILE: Provide an audience profile (+ list speakers/ participants/organisations; curate presentations; Background notes/docs)</a:t>
            </a:r>
          </a:p>
          <a:p>
            <a:r>
              <a:rPr lang="en-IN" dirty="0"/>
              <a:t>Provide quotes/ testimonials</a:t>
            </a:r>
          </a:p>
          <a:p>
            <a:r>
              <a:rPr lang="en-IN" dirty="0"/>
              <a:t>OWN IT: Give your/ your organisation details for follow-up/ more business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13403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410817"/>
            <a:ext cx="8911687" cy="662609"/>
          </a:xfrm>
        </p:spPr>
        <p:txBody>
          <a:bodyPr>
            <a:normAutofit/>
          </a:bodyPr>
          <a:lstStyle/>
          <a:p>
            <a:pPr algn="ctr"/>
            <a:r>
              <a:rPr lang="en-IN" dirty="0"/>
              <a:t>Communications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073426"/>
            <a:ext cx="8915400" cy="4837795"/>
          </a:xfrm>
        </p:spPr>
        <p:txBody>
          <a:bodyPr>
            <a:normAutofit fontScale="85000" lnSpcReduction="10000"/>
          </a:bodyPr>
          <a:lstStyle/>
          <a:p>
            <a:r>
              <a:rPr lang="en-IN" dirty="0"/>
              <a:t>Make good writing a </a:t>
            </a:r>
            <a:r>
              <a:rPr lang="en-IN" b="1" dirty="0"/>
              <a:t>Habit</a:t>
            </a:r>
            <a:r>
              <a:rPr lang="en-IN" dirty="0"/>
              <a:t> – treat every communication as the real one</a:t>
            </a:r>
          </a:p>
          <a:p>
            <a:r>
              <a:rPr lang="en-IN" dirty="0"/>
              <a:t>Always keep it </a:t>
            </a:r>
            <a:r>
              <a:rPr lang="en-IN" b="1" dirty="0"/>
              <a:t>Simple</a:t>
            </a:r>
            <a:r>
              <a:rPr lang="en-IN" dirty="0"/>
              <a:t>, especially when in doubt</a:t>
            </a:r>
          </a:p>
          <a:p>
            <a:r>
              <a:rPr lang="en-IN" dirty="0"/>
              <a:t>Keep the End Game in Mind = You are ONLY the conduit = </a:t>
            </a:r>
            <a:r>
              <a:rPr lang="en-IN" b="1" dirty="0"/>
              <a:t>Win-Win</a:t>
            </a:r>
          </a:p>
          <a:p>
            <a:r>
              <a:rPr lang="en-IN" dirty="0"/>
              <a:t>Start NOT from the beginning but from the point of action – </a:t>
            </a:r>
            <a:r>
              <a:rPr lang="en-IN" b="1" dirty="0"/>
              <a:t>get right to it</a:t>
            </a:r>
            <a:r>
              <a:rPr lang="en-IN" dirty="0"/>
              <a:t>!</a:t>
            </a:r>
          </a:p>
          <a:p>
            <a:r>
              <a:rPr lang="en-IN" b="1" dirty="0"/>
              <a:t>Positive </a:t>
            </a:r>
            <a:r>
              <a:rPr lang="en-IN" dirty="0"/>
              <a:t>begets positive = you can catch more flies w/- honey than vinegar!</a:t>
            </a:r>
          </a:p>
          <a:p>
            <a:r>
              <a:rPr lang="en-IN" dirty="0"/>
              <a:t>Remember the </a:t>
            </a:r>
            <a:r>
              <a:rPr lang="en-IN" b="1" dirty="0"/>
              <a:t>ABCs </a:t>
            </a:r>
          </a:p>
          <a:p>
            <a:r>
              <a:rPr lang="en-IN" dirty="0"/>
              <a:t>Never Forget the </a:t>
            </a:r>
            <a:r>
              <a:rPr lang="en-IN" b="1" dirty="0"/>
              <a:t>Audience/ Users – </a:t>
            </a:r>
            <a:r>
              <a:rPr lang="en-IN" dirty="0"/>
              <a:t>Complications = Lost message/ No Use → use most effective platform; medium; language</a:t>
            </a:r>
          </a:p>
          <a:p>
            <a:r>
              <a:rPr lang="en-IN" dirty="0"/>
              <a:t>Plan – Work Backwards from the Goal</a:t>
            </a:r>
          </a:p>
          <a:p>
            <a:r>
              <a:rPr lang="en-IN" dirty="0"/>
              <a:t>FINALLY, All communication is about TRUST – mistakes versus a pattern (you &amp; others)</a:t>
            </a:r>
          </a:p>
          <a:p>
            <a:r>
              <a:rPr lang="en-IN" dirty="0"/>
              <a:t>SIMPLE – will always have a larger audience (simple words, short sentences)</a:t>
            </a:r>
          </a:p>
          <a:p>
            <a:r>
              <a:rPr lang="en-IN" dirty="0"/>
              <a:t>SHARP – will help attract &amp; retain attention </a:t>
            </a:r>
          </a:p>
          <a:p>
            <a:r>
              <a:rPr lang="en-IN" dirty="0"/>
              <a:t>SMALL – is always bigger (short attention spans…we’re all human!)</a:t>
            </a:r>
          </a:p>
          <a:p>
            <a:r>
              <a:rPr lang="en-IN" dirty="0"/>
              <a:t>MIX IT UP: Don’t be Afraid to be Different – No one likes to be Bored…but…</a:t>
            </a:r>
          </a:p>
          <a:p>
            <a:r>
              <a:rPr lang="en-IN" dirty="0"/>
              <a:t>…Hub &amp; Wheels Approach – focus </a:t>
            </a:r>
            <a:r>
              <a:rPr lang="en-IN" u="sng" dirty="0"/>
              <a:t>versus</a:t>
            </a:r>
            <a:r>
              <a:rPr lang="en-IN" dirty="0"/>
              <a:t> embellishing  </a:t>
            </a:r>
          </a:p>
          <a:p>
            <a:endParaRPr lang="en-IN" dirty="0"/>
          </a:p>
          <a:p>
            <a:endParaRPr lang="en-IN" dirty="0"/>
          </a:p>
          <a:p>
            <a:endParaRPr lang="en-IN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7688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888794"/>
          </a:xfrm>
        </p:spPr>
        <p:txBody>
          <a:bodyPr>
            <a:normAutofit/>
          </a:bodyPr>
          <a:lstStyle/>
          <a:p>
            <a:r>
              <a:rPr lang="en-IN" sz="5400" dirty="0"/>
              <a:t>Once again…</a:t>
            </a:r>
            <a:br>
              <a:rPr lang="en-IN" sz="5400" dirty="0"/>
            </a:br>
            <a:r>
              <a:rPr lang="en-IN" sz="5400" dirty="0"/>
              <a:t/>
            </a:r>
            <a:br>
              <a:rPr lang="en-IN" sz="5400" dirty="0"/>
            </a:br>
            <a:r>
              <a:rPr lang="en-IN" sz="5400" dirty="0"/>
              <a:t/>
            </a:r>
            <a:br>
              <a:rPr lang="en-IN" sz="5400" dirty="0"/>
            </a:br>
            <a:r>
              <a:rPr lang="en-IN" sz="5400" dirty="0"/>
              <a:t/>
            </a:r>
            <a:br>
              <a:rPr lang="en-IN" sz="5400" dirty="0"/>
            </a:br>
            <a:r>
              <a:rPr lang="en-IN" sz="54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197802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MORE ON WRITING (FORMAL) REPORTS – (?)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915399" cy="1744237"/>
          </a:xfrm>
        </p:spPr>
        <p:txBody>
          <a:bodyPr>
            <a:normAutofit/>
          </a:bodyPr>
          <a:lstStyle/>
          <a:p>
            <a:r>
              <a:rPr lang="en-IN" sz="2800" dirty="0"/>
              <a:t>Basics: What you need to know about reports </a:t>
            </a:r>
          </a:p>
          <a:p>
            <a:endParaRPr lang="en-IN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157644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Report Writing?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Opportunity to assimilate reading; research; experience…&amp; chance to leverage all this</a:t>
            </a:r>
          </a:p>
          <a:p>
            <a:r>
              <a:rPr lang="en-US" dirty="0"/>
              <a:t>Helps in assessment of integrated learning outcomes</a:t>
            </a:r>
          </a:p>
          <a:p>
            <a:r>
              <a:rPr lang="en-US" dirty="0"/>
              <a:t>Opportunity to locate &amp; use the right info</a:t>
            </a:r>
          </a:p>
          <a:p>
            <a:r>
              <a:rPr lang="en-US" dirty="0"/>
              <a:t>Exercise: to structure material in a logical &amp; cohesive manner</a:t>
            </a:r>
          </a:p>
          <a:p>
            <a:r>
              <a:rPr lang="en-US" dirty="0"/>
              <a:t>Learning to reach “well-supported” conclusions</a:t>
            </a:r>
          </a:p>
          <a:p>
            <a:r>
              <a:rPr lang="en-US" dirty="0"/>
              <a:t>Making recommendations</a:t>
            </a:r>
          </a:p>
          <a:p>
            <a:r>
              <a:rPr lang="en-US" u="sng" dirty="0"/>
              <a:t>Helps you master </a:t>
            </a:r>
            <a:r>
              <a:rPr lang="en-US" dirty="0"/>
              <a:t>A KEY WORKPLACE SKILL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76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b="1" dirty="0"/>
              <a:t>GETTING STARTED…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915399" cy="1465941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4000" b="1" dirty="0"/>
              <a:t>So, what do you struggle with?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4000" dirty="0"/>
              <a:t>How can I help?</a:t>
            </a:r>
          </a:p>
        </p:txBody>
      </p:sp>
    </p:spTree>
    <p:extLst>
      <p:ext uri="{BB962C8B-B14F-4D97-AF65-F5344CB8AC3E}">
        <p14:creationId xmlns:p14="http://schemas.microsoft.com/office/powerpoint/2010/main" val="402121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must have…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Clear Purpose</a:t>
            </a:r>
          </a:p>
          <a:p>
            <a:r>
              <a:rPr lang="en-US" dirty="0"/>
              <a:t>A Specific Audience</a:t>
            </a:r>
          </a:p>
          <a:p>
            <a:r>
              <a:rPr lang="en-US" dirty="0"/>
              <a:t>Choice Information &amp; Select Evidence…</a:t>
            </a:r>
          </a:p>
          <a:p>
            <a:r>
              <a:rPr lang="en-US" dirty="0"/>
              <a:t>…Toward Analysis of/ Application to a Specific Problem</a:t>
            </a:r>
          </a:p>
          <a:p>
            <a:r>
              <a:rPr lang="en-US" dirty="0"/>
              <a:t>A Clear, Structured format to present Info</a:t>
            </a:r>
          </a:p>
          <a:p>
            <a:r>
              <a:rPr lang="en-US" dirty="0"/>
              <a:t>Easy-to-locate information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972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needs…To shoot straight!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Direct, PROFESSIONAL approach</a:t>
            </a:r>
          </a:p>
          <a:p>
            <a:r>
              <a:rPr lang="en-US" dirty="0"/>
              <a:t>Economy of words/ economic use of language – clear sentences; plain language</a:t>
            </a:r>
          </a:p>
          <a:p>
            <a:r>
              <a:rPr lang="en-US" dirty="0"/>
              <a:t>Planning &amp; Preparation</a:t>
            </a:r>
          </a:p>
          <a:p>
            <a:r>
              <a:rPr lang="en-US" dirty="0"/>
              <a:t>Clarity of Thought/ Evidence/ Inferences/ Conclusion</a:t>
            </a:r>
          </a:p>
          <a:p>
            <a:r>
              <a:rPr lang="en-US" dirty="0"/>
              <a:t>Judicious use of “white spaces”</a:t>
            </a:r>
          </a:p>
          <a:p>
            <a:r>
              <a:rPr lang="en-US" dirty="0"/>
              <a:t>The correct font</a:t>
            </a:r>
          </a:p>
          <a:p>
            <a:r>
              <a:rPr lang="en-US" dirty="0"/>
              <a:t>Relevant footnotes, supporting tables, figures etc.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926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Title Page {Purpose (if not clear in title); name; date; author(s)}</a:t>
            </a:r>
          </a:p>
          <a:p>
            <a:r>
              <a:rPr lang="en-US" dirty="0"/>
              <a:t>Terms of Reference, as subtitle/single para {audience; purpose; message(s); methodology}</a:t>
            </a:r>
          </a:p>
          <a:p>
            <a:r>
              <a:rPr lang="en-US" dirty="0"/>
              <a:t>Executive Summary (Abstract) {brief description of content – aims; what was found; action points} – very precise &amp; concise outline</a:t>
            </a:r>
          </a:p>
          <a:p>
            <a:r>
              <a:rPr lang="en-US" dirty="0"/>
              <a:t>Table of Contents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06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Structure (contd.)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Can include section each on ‘Methods’ &amp; ‘Results’</a:t>
            </a:r>
          </a:p>
          <a:p>
            <a:r>
              <a:rPr lang="en-US" dirty="0"/>
              <a:t>Findings/ Discussion – main body of the report</a:t>
            </a:r>
          </a:p>
          <a:p>
            <a:pPr lvl="1"/>
            <a:r>
              <a:rPr lang="en-US" dirty="0"/>
              <a:t>Discuss your material</a:t>
            </a:r>
          </a:p>
          <a:p>
            <a:pPr lvl="1"/>
            <a:r>
              <a:rPr lang="en-US" dirty="0"/>
              <a:t>Analyse &amp; present facts &amp; data collected, with specific reference to the problem</a:t>
            </a:r>
          </a:p>
          <a:p>
            <a:pPr lvl="1"/>
            <a:r>
              <a:rPr lang="en-US" dirty="0"/>
              <a:t>Clear referencing &amp; citations</a:t>
            </a:r>
          </a:p>
          <a:p>
            <a:pPr lvl="1"/>
            <a:r>
              <a:rPr lang="en-US" dirty="0"/>
              <a:t>Clearly-defined segments / sub sections/ bullet points etc. to guide readers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549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Structure (contd.)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Conclusion/ Recommendations</a:t>
            </a:r>
          </a:p>
          <a:p>
            <a:pPr lvl="1"/>
            <a:r>
              <a:rPr lang="en-US" dirty="0"/>
              <a:t>Overall significance of report</a:t>
            </a:r>
          </a:p>
          <a:p>
            <a:pPr lvl="1"/>
            <a:r>
              <a:rPr lang="en-US" dirty="0"/>
              <a:t>Recap for readers</a:t>
            </a:r>
          </a:p>
          <a:p>
            <a:pPr lvl="1"/>
            <a:r>
              <a:rPr lang="en-US" dirty="0"/>
              <a:t>Highlights</a:t>
            </a:r>
          </a:p>
          <a:p>
            <a:pPr lvl="1">
              <a:buNone/>
            </a:pPr>
            <a:r>
              <a:rPr lang="en-US" dirty="0"/>
              <a:t>NO NEW MATERIAL SHOULD BE ADDED HERE!</a:t>
            </a:r>
          </a:p>
          <a:p>
            <a:r>
              <a:rPr lang="en-US" dirty="0"/>
              <a:t>Appendices</a:t>
            </a:r>
          </a:p>
          <a:p>
            <a:pPr lvl="1"/>
            <a:r>
              <a:rPr lang="en-US" dirty="0"/>
              <a:t>Charts</a:t>
            </a:r>
          </a:p>
          <a:p>
            <a:pPr lvl="1"/>
            <a:r>
              <a:rPr lang="en-US" dirty="0"/>
              <a:t>Questionnaires / Surveys</a:t>
            </a:r>
          </a:p>
          <a:p>
            <a:pPr lvl="1"/>
            <a:r>
              <a:rPr lang="en-US" dirty="0"/>
              <a:t>Tables</a:t>
            </a:r>
          </a:p>
          <a:p>
            <a:pPr lvl="1"/>
            <a:r>
              <a:rPr lang="en-US" dirty="0"/>
              <a:t>Graphs</a:t>
            </a:r>
          </a:p>
          <a:p>
            <a:pPr lvl="1"/>
            <a:r>
              <a:rPr lang="en-US" dirty="0"/>
              <a:t>Transcripts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478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Structure (contd.)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Bibliography/ References</a:t>
            </a:r>
          </a:p>
          <a:p>
            <a:pPr lvl="1"/>
            <a:r>
              <a:rPr lang="en-US" dirty="0"/>
              <a:t>Style Guide</a:t>
            </a:r>
          </a:p>
          <a:p>
            <a:r>
              <a:rPr lang="en-US" dirty="0"/>
              <a:t>Acknowledgements </a:t>
            </a:r>
          </a:p>
          <a:p>
            <a:r>
              <a:rPr lang="en-US" dirty="0"/>
              <a:t>Glossary (of technical terms/ abbreviations</a:t>
            </a:r>
            <a:r>
              <a:rPr lang="en-US"/>
              <a:t>/ acronyms </a:t>
            </a:r>
            <a:r>
              <a:rPr lang="en-US" dirty="0"/>
              <a:t>etc.)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NOTE: Structure can vary slightly (esp. order of Biblio. &amp; Glossary &amp; Appendices etc.)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56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Understanding the Brief (For whom? Why?)</a:t>
            </a:r>
          </a:p>
          <a:p>
            <a:r>
              <a:rPr lang="en-US" dirty="0"/>
              <a:t>Gathering &amp; Selecting Information (expand reading to narrow it down)</a:t>
            </a:r>
          </a:p>
          <a:p>
            <a:r>
              <a:rPr lang="en-US" dirty="0"/>
              <a:t>Organising Material (grouping; sequencing; pruning)</a:t>
            </a:r>
          </a:p>
          <a:p>
            <a:r>
              <a:rPr lang="en-US" dirty="0"/>
              <a:t>Analysing Material (360-ing the evidence)</a:t>
            </a:r>
          </a:p>
          <a:p>
            <a:r>
              <a:rPr lang="en-US" dirty="0"/>
              <a:t>Writing (explained in the next slide)</a:t>
            </a:r>
          </a:p>
          <a:p>
            <a:r>
              <a:rPr lang="en-US" dirty="0"/>
              <a:t>Reviewing &amp; Redrafting (let it breathe!)</a:t>
            </a:r>
          </a:p>
          <a:p>
            <a:r>
              <a:rPr lang="en-US" dirty="0"/>
              <a:t>Presentation (check for corrections, consistency &amp; adherence to basics)</a:t>
            </a:r>
          </a:p>
          <a:p>
            <a:r>
              <a:rPr lang="en-US" dirty="0"/>
              <a:t>Fact-checking &amp; Proof-reading </a:t>
            </a:r>
          </a:p>
        </p:txBody>
      </p:sp>
    </p:spTree>
    <p:extLst>
      <p:ext uri="{BB962C8B-B14F-4D97-AF65-F5344CB8AC3E}">
        <p14:creationId xmlns:p14="http://schemas.microsoft.com/office/powerpoint/2010/main" val="114224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the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Introduce main idea of each chapter/ section/ paragraph</a:t>
            </a:r>
          </a:p>
          <a:p>
            <a:r>
              <a:rPr lang="en-US" dirty="0"/>
              <a:t>Explain &amp; expand the idea, defining key terms</a:t>
            </a:r>
          </a:p>
          <a:p>
            <a:r>
              <a:rPr lang="en-US" dirty="0"/>
              <a:t>Present relevant evidence to support point(s)…</a:t>
            </a:r>
          </a:p>
          <a:p>
            <a:r>
              <a:rPr lang="en-US" dirty="0"/>
              <a:t>Explain evidence - show how it relates to them</a:t>
            </a:r>
          </a:p>
          <a:p>
            <a:r>
              <a:rPr lang="en-US" dirty="0"/>
              <a:t>Conclude your chapter/ section/ para by either showing its significance to the report as a whole or making a link to the next chapter/section/para</a:t>
            </a:r>
          </a:p>
        </p:txBody>
      </p:sp>
    </p:spTree>
    <p:extLst>
      <p:ext uri="{BB962C8B-B14F-4D97-AF65-F5344CB8AC3E}">
        <p14:creationId xmlns:p14="http://schemas.microsoft.com/office/powerpoint/2010/main" val="11185281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Essential Ingredients – A general checklist for writing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Purpose</a:t>
            </a:r>
          </a:p>
          <a:p>
            <a:r>
              <a:rPr lang="en-US" dirty="0"/>
              <a:t>Backdrop</a:t>
            </a:r>
          </a:p>
          <a:p>
            <a:r>
              <a:rPr lang="en-US" dirty="0"/>
              <a:t>Facts; Numbers &amp; Statistics - evidence</a:t>
            </a:r>
          </a:p>
          <a:p>
            <a:r>
              <a:rPr lang="en-US" dirty="0"/>
              <a:t>Ecosystem – what else is out there? </a:t>
            </a:r>
          </a:p>
          <a:p>
            <a:r>
              <a:rPr lang="en-US" dirty="0"/>
              <a:t>Trend Analysis?</a:t>
            </a:r>
          </a:p>
          <a:p>
            <a:r>
              <a:rPr lang="en-US" dirty="0"/>
              <a:t>Conclusion/ Forecast</a:t>
            </a:r>
          </a:p>
          <a:p>
            <a:r>
              <a:rPr lang="en-US" dirty="0"/>
              <a:t>References</a:t>
            </a:r>
          </a:p>
          <a:p>
            <a:pPr marL="0" indent="0">
              <a:buNone/>
            </a:pPr>
            <a:r>
              <a:rPr lang="en-US" dirty="0"/>
              <a:t>RE-CHECK: </a:t>
            </a:r>
          </a:p>
          <a:p>
            <a:r>
              <a:rPr lang="en-US" dirty="0"/>
              <a:t>Headlines/ Sub-heads for Sections/ Sub-sections (e.g. the 1.1.1 format explained)</a:t>
            </a:r>
          </a:p>
          <a:p>
            <a:r>
              <a:rPr lang="en-US" dirty="0"/>
              <a:t>References  &amp; Citations – acknowledgements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025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Respecting the Format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What it is</a:t>
            </a:r>
          </a:p>
          <a:p>
            <a:r>
              <a:rPr lang="en-US" dirty="0"/>
              <a:t>Summary of research &amp; findings geared toward a specific issue/ problem</a:t>
            </a:r>
          </a:p>
          <a:p>
            <a:r>
              <a:rPr lang="en-US" dirty="0"/>
              <a:t>A chance to write simply – strip your analytical &amp; writing skills down to their very basic elements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What it isn’t</a:t>
            </a:r>
          </a:p>
          <a:p>
            <a:r>
              <a:rPr lang="en-US" dirty="0"/>
              <a:t>Opinion</a:t>
            </a:r>
          </a:p>
          <a:p>
            <a:r>
              <a:rPr lang="en-US" dirty="0"/>
              <a:t>A first-person account</a:t>
            </a:r>
          </a:p>
          <a:p>
            <a:r>
              <a:rPr lang="en-US" dirty="0"/>
              <a:t>Conjecture</a:t>
            </a:r>
          </a:p>
          <a:p>
            <a:r>
              <a:rPr lang="en-US" dirty="0"/>
              <a:t>A chance to vent, circle aimlessly or “waffle”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6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1794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/>
              <a:t>General: EFFECTIVE COMMUNICATION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ABCs &amp; The Complicated Art of Simplicity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48070"/>
            <a:ext cx="8915400" cy="4638259"/>
          </a:xfrm>
        </p:spPr>
        <p:txBody>
          <a:bodyPr>
            <a:normAutofit/>
          </a:bodyPr>
          <a:lstStyle/>
          <a:p>
            <a:r>
              <a:rPr lang="en-IN" dirty="0"/>
              <a:t>Writers versus COMMUNICATORS</a:t>
            </a:r>
          </a:p>
          <a:p>
            <a:r>
              <a:rPr lang="en-IN" dirty="0"/>
              <a:t>The ABCs of </a:t>
            </a:r>
            <a:r>
              <a:rPr lang="en-IN" b="1" dirty="0"/>
              <a:t>Effective</a:t>
            </a:r>
            <a:r>
              <a:rPr lang="en-IN" dirty="0"/>
              <a:t> Communication </a:t>
            </a:r>
          </a:p>
          <a:p>
            <a:pPr marL="0" indent="0">
              <a:buNone/>
            </a:pPr>
            <a:r>
              <a:rPr lang="en-IN" sz="1600" b="1" dirty="0"/>
              <a:t>A = Accuracy</a:t>
            </a:r>
          </a:p>
          <a:p>
            <a:pPr marL="0" indent="0">
              <a:buNone/>
            </a:pPr>
            <a:r>
              <a:rPr lang="en-IN" sz="1600" b="1" dirty="0"/>
              <a:t>B = Brevity</a:t>
            </a:r>
          </a:p>
          <a:p>
            <a:pPr marL="0" indent="0">
              <a:buNone/>
            </a:pPr>
            <a:r>
              <a:rPr lang="en-IN" sz="1600" b="1" dirty="0"/>
              <a:t>C = Clarity</a:t>
            </a:r>
          </a:p>
          <a:p>
            <a:r>
              <a:rPr lang="en-IN" b="1" dirty="0"/>
              <a:t>Positive</a:t>
            </a:r>
            <a:r>
              <a:rPr lang="en-IN" dirty="0"/>
              <a:t> Reinforcement – Planting Magic Beans &amp; Dealing with ‘Blindspots’</a:t>
            </a:r>
          </a:p>
          <a:p>
            <a:r>
              <a:rPr lang="en-IN" dirty="0"/>
              <a:t>Ensuring </a:t>
            </a:r>
            <a:r>
              <a:rPr lang="en-IN" b="1" dirty="0"/>
              <a:t>Responsiveness</a:t>
            </a:r>
            <a:r>
              <a:rPr lang="en-IN" dirty="0"/>
              <a:t> – Knowing what you want &amp; how to get it…</a:t>
            </a:r>
          </a:p>
          <a:p>
            <a:r>
              <a:rPr lang="en-IN" b="1" dirty="0"/>
              <a:t>…Identifying Essential Ingredients </a:t>
            </a:r>
            <a:r>
              <a:rPr lang="en-IN" dirty="0"/>
              <a:t>of Communications (e.g.: ‘Dinner for X’)</a:t>
            </a:r>
          </a:p>
          <a:p>
            <a:r>
              <a:rPr lang="en-IN" dirty="0"/>
              <a:t>Intra-organisational + Public Communications – DOCUMENTATING IT ALL</a:t>
            </a:r>
          </a:p>
          <a:p>
            <a:r>
              <a:rPr lang="en-IN" dirty="0"/>
              <a:t>TAKING NOTES; Emails; MoMs; Briefs; Concept Notes; Discussions; Presentations; PPTs; Reports/ Case Stories / all other Documentation  </a:t>
            </a:r>
          </a:p>
          <a:p>
            <a:r>
              <a:rPr lang="en-IN" dirty="0"/>
              <a:t>DIGITAL COMMUNICATIONS – Checklists &amp; ‘Etiquette’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  <a:p>
            <a:endParaRPr lang="en-IN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128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3386"/>
          </a:xfrm>
        </p:spPr>
        <p:txBody>
          <a:bodyPr/>
          <a:lstStyle/>
          <a:p>
            <a:r>
              <a:rPr lang="en-IN" dirty="0"/>
              <a:t>References/ Sample Readings: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97496"/>
            <a:ext cx="8915400" cy="4413726"/>
          </a:xfrm>
        </p:spPr>
        <p:txBody>
          <a:bodyPr>
            <a:normAutofit/>
          </a:bodyPr>
          <a:lstStyle/>
          <a:p>
            <a:r>
              <a:rPr lang="en-IN" sz="1400" dirty="0"/>
              <a:t>‘All About Process Documentation’, </a:t>
            </a:r>
            <a:r>
              <a:rPr lang="en-IN" sz="1400" i="1" dirty="0"/>
              <a:t>Lucidchart</a:t>
            </a:r>
            <a:r>
              <a:rPr lang="en-IN" sz="1400" dirty="0"/>
              <a:t> (https://www.lucidchart.com/pages/process-documentation); Last accessed on 22-01-2017 </a:t>
            </a:r>
          </a:p>
          <a:p>
            <a:r>
              <a:rPr lang="en-IN" sz="1400" dirty="0"/>
              <a:t>'How To Document Your Current Processes In 10 Easy Steps‘, </a:t>
            </a:r>
            <a:r>
              <a:rPr lang="en-IN" sz="1400" i="1" dirty="0"/>
              <a:t>QuickBase</a:t>
            </a:r>
            <a:r>
              <a:rPr lang="en-IN" sz="1400" dirty="0"/>
              <a:t>, February 4, 2015; ; Last accessed on 22-01-2017 (</a:t>
            </a:r>
            <a:r>
              <a:rPr lang="en-IN" sz="1400" dirty="0">
                <a:hlinkClick r:id="rId2"/>
              </a:rPr>
              <a:t>http://www.quickbase.com/blog/how-to-document-your-current-processes-in-10-easy-steps</a:t>
            </a:r>
            <a:r>
              <a:rPr lang="en-IN" sz="1400" dirty="0"/>
              <a:t>)</a:t>
            </a:r>
          </a:p>
          <a:p>
            <a:r>
              <a:rPr lang="en-IN" sz="1400" dirty="0"/>
              <a:t>'How to write a business report', Victoria Business School, University of Wellington; March 2016; Last accessed on 23-01-2017 (</a:t>
            </a:r>
            <a:r>
              <a:rPr lang="en-IN" sz="1400" dirty="0">
                <a:hlinkClick r:id="rId3"/>
              </a:rPr>
              <a:t>http://www.victoria.ac.nz/vbs/teaching/resources/VBS-Report-Writing-Guide-2016.pdf</a:t>
            </a:r>
            <a:r>
              <a:rPr lang="en-IN" sz="1400" dirty="0"/>
              <a:t>) </a:t>
            </a:r>
          </a:p>
          <a:p>
            <a:r>
              <a:rPr lang="en-IN" sz="1400" dirty="0"/>
              <a:t>‘Writing reports’, University of Leicester; Last accessed on 23-01-2017 http://www2.le.ac.uk/offices/ld/resources/writing/writing-resources/reports</a:t>
            </a:r>
          </a:p>
          <a:p>
            <a:pPr marL="0" indent="0">
              <a:buNone/>
            </a:pPr>
            <a:r>
              <a:rPr lang="en-IN" sz="1400" dirty="0"/>
              <a:t>Sample READINGS:</a:t>
            </a:r>
          </a:p>
          <a:p>
            <a:r>
              <a:rPr lang="en-IN" sz="1400" dirty="0"/>
              <a:t>John A. Joseph, 'Process Documentation', UNESCO link; Last accessed on 23-01-2017  (</a:t>
            </a:r>
            <a:r>
              <a:rPr lang="en-IN" sz="1400" dirty="0">
                <a:hlinkClick r:id="rId4"/>
              </a:rPr>
              <a:t>http://www.unesco.org/education/aladin/paldin/pdf/course02/unit_02.pdf</a:t>
            </a:r>
            <a:r>
              <a:rPr lang="en-IN" sz="1400" dirty="0"/>
              <a:t>) </a:t>
            </a:r>
          </a:p>
          <a:p>
            <a:r>
              <a:rPr lang="en-IN" sz="1400" dirty="0"/>
              <a:t>Process Documentation, Sustainable Sanitation and Waste Management (SSWM) link; Last accessed on 23-01-2017  (</a:t>
            </a:r>
            <a:r>
              <a:rPr lang="en-IN" sz="1400" dirty="0">
                <a:hlinkClick r:id="rId5"/>
              </a:rPr>
              <a:t>http://www.sswm.info/content/process-documentation</a:t>
            </a:r>
            <a:r>
              <a:rPr lang="en-IN" sz="1400" dirty="0"/>
              <a:t>) </a:t>
            </a:r>
          </a:p>
          <a:p>
            <a:endParaRPr lang="en-IN" sz="1400" dirty="0"/>
          </a:p>
          <a:p>
            <a:endParaRPr lang="en-IN" sz="1400" dirty="0"/>
          </a:p>
          <a:p>
            <a:pPr marL="0" indent="0">
              <a:buNone/>
            </a:pP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687726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05907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PROCESS DOCUMENTATION, REPORTS &amp; CASE STORIES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815549"/>
            <a:ext cx="8915400" cy="46647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dirty="0"/>
              <a:t>UNDERSTANDING TOOLS/CHECKLISTS FOR:</a:t>
            </a:r>
          </a:p>
          <a:p>
            <a:r>
              <a:rPr lang="en-IN" dirty="0"/>
              <a:t>CAPTURING THE PROCESS: Interviews; GDs; Videos; Photos; Users’ observations; Field diaries</a:t>
            </a:r>
          </a:p>
          <a:p>
            <a:r>
              <a:rPr lang="en-IN" dirty="0"/>
              <a:t>ORGANISING INFORMATION: Summarising Secondary Resources - knowledge in articles case studies, video bytes</a:t>
            </a:r>
          </a:p>
          <a:p>
            <a:r>
              <a:rPr lang="en-IN" dirty="0"/>
              <a:t>VISUALISING PROCESSES: E.g. process documentation software</a:t>
            </a:r>
          </a:p>
          <a:p>
            <a:r>
              <a:rPr lang="en-IN" dirty="0"/>
              <a:t>DISTRIBUTING INFO: Email; Pamphlets/Charts; Newspapers; Digital – internet</a:t>
            </a:r>
          </a:p>
          <a:p>
            <a:pPr marL="0" indent="0">
              <a:buNone/>
            </a:pPr>
            <a:r>
              <a:rPr lang="en-IN" dirty="0"/>
              <a:t>MUST : Have clear purpose; Explain motivation; Be kept up-to-date</a:t>
            </a:r>
          </a:p>
          <a:p>
            <a:pPr marL="0" indent="0">
              <a:buNone/>
            </a:pPr>
            <a:r>
              <a:rPr lang="en-IN" dirty="0"/>
              <a:t>AVOID: Poor writing; Info/ data gaps; Misleading/ unnecessary/ distracting info.</a:t>
            </a:r>
          </a:p>
          <a:p>
            <a:pPr marL="0" indent="0">
              <a:buNone/>
            </a:pPr>
            <a:r>
              <a:rPr lang="en-IN" dirty="0"/>
              <a:t>Templatise to Standardise, but Adapt – Save Time; Effort; Energy + Avoid Errors; Duplication</a:t>
            </a:r>
          </a:p>
          <a:p>
            <a:pPr marL="0" indent="0">
              <a:buNone/>
            </a:pPr>
            <a:r>
              <a:rPr lang="en-IN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FEATURING:</a:t>
            </a:r>
          </a:p>
          <a:p>
            <a:r>
              <a:rPr lang="en-IN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Documentation of Innovations</a:t>
            </a:r>
          </a:p>
          <a:p>
            <a:r>
              <a:rPr lang="en-IN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Writing Case Stories</a:t>
            </a:r>
          </a:p>
          <a:p>
            <a:r>
              <a:rPr lang="en-IN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Reporting Key Events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8337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DOCUMENTATION…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915399" cy="1465941"/>
          </a:xfrm>
        </p:spPr>
        <p:txBody>
          <a:bodyPr>
            <a:normAutofit/>
          </a:bodyPr>
          <a:lstStyle/>
          <a:p>
            <a:r>
              <a:rPr lang="en-IN" sz="2800" dirty="0"/>
              <a:t>Processes, Innovations &amp; More…</a:t>
            </a:r>
          </a:p>
        </p:txBody>
      </p:sp>
    </p:spTree>
    <p:extLst>
      <p:ext uri="{BB962C8B-B14F-4D97-AF65-F5344CB8AC3E}">
        <p14:creationId xmlns:p14="http://schemas.microsoft.com/office/powerpoint/2010/main" val="203763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The PROCESS of DOCUMENTATION</a:t>
            </a:r>
            <a:br>
              <a:rPr lang="en-IN" dirty="0"/>
            </a:br>
            <a:r>
              <a:rPr lang="en-IN" dirty="0"/>
              <a:t>How to get there?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953000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Team Documentation – who does what &amp; dividing core competencies – LAYING BREADCRUMBS &amp; GUIDING THE WAY + Emails; Notes; Tracking; MoMs</a:t>
            </a:r>
          </a:p>
          <a:p>
            <a:r>
              <a:rPr lang="en-IN" dirty="0"/>
              <a:t>Process Documentation – why do it &amp; what does it feed into – END GAME?</a:t>
            </a:r>
          </a:p>
          <a:p>
            <a:r>
              <a:rPr lang="en-IN" dirty="0"/>
              <a:t>PLANNING: Notes → Organising → Coordinating/Comparing → Assimilating → Compiling; Start with Listing (Pre-writing strategy); </a:t>
            </a:r>
          </a:p>
          <a:p>
            <a:r>
              <a:rPr lang="en-IN" dirty="0"/>
              <a:t>TARGETING: Audience (What do they know?); How will it be used &amp; by whom; Why do they need it?; Make it ‘person’ neutral – use job titles;  </a:t>
            </a:r>
          </a:p>
          <a:p>
            <a:r>
              <a:rPr lang="en-IN" dirty="0"/>
              <a:t>DESIGNING: Create small &amp; separate process docs; Identify boundaries  (starts &amp; ends); Determine Outputs/ Outcomes; Inputs (Resources); Split into Sequential Steps (Club similar ones); Expand, where reqd. – List Pitfalls, Troubleshooting advice etc.; Create Process; Supplement w/- Flowchart/ Graphics/ Screenshots</a:t>
            </a:r>
          </a:p>
          <a:p>
            <a:r>
              <a:rPr lang="en-IN" dirty="0"/>
              <a:t>FORMATTING: Easy to scan/read/understand – Use layers/ subheadings; Tables; Bullets; Show connections/links to other processes, where reqd. </a:t>
            </a:r>
          </a:p>
          <a:p>
            <a:r>
              <a:rPr lang="en-IN" dirty="0"/>
              <a:t>TEST; Review; Feedback; Revise; Update</a:t>
            </a:r>
          </a:p>
          <a:p>
            <a:r>
              <a:rPr lang="en-IN" dirty="0"/>
              <a:t>STORE &amp; STANDARDISE: Keep backup in local drives/ cloud; Create a style guide</a:t>
            </a:r>
          </a:p>
          <a:p>
            <a:r>
              <a:rPr lang="en-IN" dirty="0"/>
              <a:t>STEPS: Outline Process – Name; Boundaries; Outputs; Inputs; Activities; Organization; Review; Roles; Transcribe Process; Final Review; Secure Approval; Put It All Together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6943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4603"/>
          </a:xfrm>
        </p:spPr>
        <p:txBody>
          <a:bodyPr/>
          <a:lstStyle/>
          <a:p>
            <a:r>
              <a:rPr lang="en-IN" dirty="0"/>
              <a:t>Process Documents: A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63757"/>
            <a:ext cx="8915400" cy="5088834"/>
          </a:xfrm>
        </p:spPr>
        <p:txBody>
          <a:bodyPr>
            <a:normAutofit fontScale="85000" lnSpcReduction="10000"/>
          </a:bodyPr>
          <a:lstStyle/>
          <a:p>
            <a:r>
              <a:rPr lang="en-IN" dirty="0"/>
              <a:t>Make them </a:t>
            </a:r>
            <a:r>
              <a:rPr lang="en-IN" b="1" dirty="0"/>
              <a:t>easy </a:t>
            </a:r>
            <a:r>
              <a:rPr lang="en-IN" dirty="0"/>
              <a:t>so they are </a:t>
            </a:r>
            <a:r>
              <a:rPr lang="en-IN" b="1" dirty="0"/>
              <a:t>difficult </a:t>
            </a:r>
            <a:r>
              <a:rPr lang="en-IN" dirty="0"/>
              <a:t>to ignore! “How” (implementation) </a:t>
            </a:r>
            <a:r>
              <a:rPr lang="en-IN" b="1" dirty="0"/>
              <a:t>&gt;</a:t>
            </a:r>
            <a:r>
              <a:rPr lang="en-IN" dirty="0"/>
              <a:t> “What” (Impact) /“Who” (People neutral?) </a:t>
            </a:r>
            <a:r>
              <a:rPr lang="en-IN" b="1" dirty="0"/>
              <a:t>Goal = Replicability = Roadmap</a:t>
            </a:r>
          </a:p>
          <a:p>
            <a:r>
              <a:rPr lang="en-IN" dirty="0"/>
              <a:t>PROVIDE</a:t>
            </a:r>
            <a:r>
              <a:rPr lang="en-IN" b="1" dirty="0"/>
              <a:t>: Consistency; Monitoring; Responsibility; Checklists; Security; Standards</a:t>
            </a:r>
          </a:p>
          <a:p>
            <a:r>
              <a:rPr lang="en-IN" dirty="0"/>
              <a:t>True? “No process is set in stone” – </a:t>
            </a:r>
            <a:r>
              <a:rPr lang="en-IN" b="1" dirty="0"/>
              <a:t>Ongoing</a:t>
            </a:r>
            <a:r>
              <a:rPr lang="en-IN" dirty="0"/>
              <a:t> = </a:t>
            </a:r>
            <a:r>
              <a:rPr lang="en-IN" b="1" dirty="0"/>
              <a:t>EVOLUTION = flexibility</a:t>
            </a:r>
            <a:r>
              <a:rPr lang="en-IN" dirty="0"/>
              <a:t>.</a:t>
            </a:r>
          </a:p>
          <a:p>
            <a:r>
              <a:rPr lang="en-IN" dirty="0"/>
              <a:t>AIMED AT: </a:t>
            </a:r>
            <a:r>
              <a:rPr lang="en-IN" b="1" dirty="0"/>
              <a:t>Transparency</a:t>
            </a:r>
            <a:r>
              <a:rPr lang="en-IN" dirty="0"/>
              <a:t>; </a:t>
            </a:r>
            <a:r>
              <a:rPr lang="en-IN" b="1" dirty="0"/>
              <a:t>Efficiency </a:t>
            </a:r>
            <a:r>
              <a:rPr lang="en-IN" dirty="0"/>
              <a:t>(time; resources; costs); </a:t>
            </a:r>
            <a:r>
              <a:rPr lang="en-IN" b="1" dirty="0"/>
              <a:t>Outlining </a:t>
            </a:r>
            <a:r>
              <a:rPr lang="en-IN" dirty="0"/>
              <a:t>&amp; </a:t>
            </a:r>
            <a:r>
              <a:rPr lang="en-IN" b="1" dirty="0"/>
              <a:t>Allocation; Tracking; Productivity; Performance &amp; </a:t>
            </a:r>
            <a:r>
              <a:rPr lang="en-IN" dirty="0"/>
              <a:t>Output</a:t>
            </a:r>
            <a:r>
              <a:rPr lang="en-IN" b="1" dirty="0"/>
              <a:t> Quality </a:t>
            </a:r>
          </a:p>
          <a:p>
            <a:r>
              <a:rPr lang="en-IN" dirty="0"/>
              <a:t>SHOULD BE: </a:t>
            </a:r>
            <a:r>
              <a:rPr lang="en-IN" b="1" dirty="0"/>
              <a:t>Concise</a:t>
            </a:r>
            <a:r>
              <a:rPr lang="en-IN" dirty="0"/>
              <a:t>; As </a:t>
            </a:r>
            <a:r>
              <a:rPr lang="en-IN" b="1" dirty="0"/>
              <a:t>Open </a:t>
            </a:r>
            <a:r>
              <a:rPr lang="en-IN" dirty="0"/>
              <a:t>as possible – allowing more people to use them + for easily bringing new people on board a project &amp; as </a:t>
            </a:r>
            <a:r>
              <a:rPr lang="en-IN" b="1" dirty="0"/>
              <a:t>Teaching Tools; Reviewed, </a:t>
            </a:r>
            <a:r>
              <a:rPr lang="en-IN" dirty="0"/>
              <a:t>at least annually</a:t>
            </a:r>
          </a:p>
          <a:p>
            <a:r>
              <a:rPr lang="en-IN" dirty="0"/>
              <a:t>EASY TO : </a:t>
            </a:r>
            <a:r>
              <a:rPr lang="en-IN" b="1" dirty="0"/>
              <a:t>Access, Search &amp; Edit </a:t>
            </a:r>
            <a:r>
              <a:rPr lang="en-IN" dirty="0"/>
              <a:t>– esp. internally/ for multiple stakeholders/ both – should allow for </a:t>
            </a:r>
            <a:r>
              <a:rPr lang="en-IN" b="1" dirty="0"/>
              <a:t>New Inputs &amp; Feedback </a:t>
            </a:r>
            <a:r>
              <a:rPr lang="en-IN" dirty="0"/>
              <a:t>+ Facilitate </a:t>
            </a:r>
            <a:r>
              <a:rPr lang="en-IN" b="1" dirty="0"/>
              <a:t>Outsourcing</a:t>
            </a:r>
          </a:p>
          <a:p>
            <a:r>
              <a:rPr lang="en-IN" dirty="0"/>
              <a:t>IMPORTANT TO: Break down info into </a:t>
            </a:r>
            <a:r>
              <a:rPr lang="en-IN" b="1" dirty="0"/>
              <a:t>Clear &amp; Concise </a:t>
            </a:r>
            <a:r>
              <a:rPr lang="en-IN" dirty="0"/>
              <a:t>steps = focus attention</a:t>
            </a:r>
          </a:p>
          <a:p>
            <a:r>
              <a:rPr lang="en-IN" dirty="0"/>
              <a:t>IDENTIFY: Gaps &amp; Friction Points &amp; re-build around solutions = Imp. Interventions to eliminate flaws</a:t>
            </a:r>
          </a:p>
          <a:p>
            <a:r>
              <a:rPr lang="en-IN" dirty="0"/>
              <a:t>RECORD: (Changing) </a:t>
            </a:r>
            <a:r>
              <a:rPr lang="en-IN" b="1" dirty="0"/>
              <a:t>Perceptions </a:t>
            </a:r>
            <a:r>
              <a:rPr lang="en-IN" dirty="0"/>
              <a:t>of Stakeholders + </a:t>
            </a:r>
            <a:r>
              <a:rPr lang="en-IN" b="1" dirty="0"/>
              <a:t>Context </a:t>
            </a:r>
            <a:r>
              <a:rPr lang="en-IN" dirty="0"/>
              <a:t>(the big picture, for individual projects) &amp; </a:t>
            </a:r>
            <a:r>
              <a:rPr lang="en-IN" b="1" dirty="0"/>
              <a:t>Impact </a:t>
            </a:r>
            <a:r>
              <a:rPr lang="en-IN" dirty="0"/>
              <a:t>+</a:t>
            </a:r>
            <a:r>
              <a:rPr lang="en-IN" b="1" dirty="0"/>
              <a:t> </a:t>
            </a:r>
            <a:r>
              <a:rPr lang="en-IN" dirty="0"/>
              <a:t>Preserve</a:t>
            </a:r>
            <a:r>
              <a:rPr lang="en-IN" b="1" dirty="0"/>
              <a:t> Knowledge </a:t>
            </a:r>
            <a:r>
              <a:rPr lang="en-IN" dirty="0"/>
              <a:t>(people neutral)</a:t>
            </a:r>
          </a:p>
          <a:p>
            <a:r>
              <a:rPr lang="en-IN" b="1" dirty="0"/>
              <a:t>ADDRESS: </a:t>
            </a:r>
            <a:r>
              <a:rPr lang="en-IN" dirty="0"/>
              <a:t>Bottlenecks; </a:t>
            </a:r>
            <a:r>
              <a:rPr lang="en-IN" b="1" dirty="0"/>
              <a:t>INFORM</a:t>
            </a:r>
            <a:r>
              <a:rPr lang="en-IN" dirty="0"/>
              <a:t>: Debates/ Discussions; </a:t>
            </a:r>
            <a:r>
              <a:rPr lang="en-IN" b="1" dirty="0"/>
              <a:t>Troubleshooting </a:t>
            </a:r>
            <a:r>
              <a:rPr lang="en-IN" dirty="0"/>
              <a:t>(Who to call?/ Revisions/ Additions or Deletions; Course Correction) </a:t>
            </a:r>
          </a:p>
          <a:p>
            <a:r>
              <a:rPr lang="en-IN" dirty="0"/>
              <a:t>PROBLEMS: Do creators understand it? Special Interest Groups? Honesty? Slower projects?</a:t>
            </a:r>
          </a:p>
          <a:p>
            <a:endParaRPr lang="en-IN" b="1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8295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888794"/>
          </a:xfrm>
        </p:spPr>
        <p:txBody>
          <a:bodyPr>
            <a:normAutofit/>
          </a:bodyPr>
          <a:lstStyle/>
          <a:p>
            <a:r>
              <a:rPr lang="en-IN" sz="5400" dirty="0"/>
              <a:t>Quickly…</a:t>
            </a:r>
            <a:br>
              <a:rPr lang="en-IN" sz="5400" dirty="0"/>
            </a:br>
            <a:r>
              <a:rPr lang="en-IN" sz="5400" dirty="0"/>
              <a:t/>
            </a:r>
            <a:br>
              <a:rPr lang="en-IN" sz="5400" dirty="0"/>
            </a:br>
            <a:r>
              <a:rPr lang="en-IN" sz="5400" dirty="0"/>
              <a:t/>
            </a:r>
            <a:br>
              <a:rPr lang="en-IN" sz="5400" dirty="0"/>
            </a:br>
            <a:r>
              <a:rPr lang="en-IN" sz="5400" dirty="0"/>
              <a:t/>
            </a:r>
            <a:br>
              <a:rPr lang="en-IN" sz="5400" dirty="0"/>
            </a:br>
            <a:r>
              <a:rPr lang="en-IN" sz="54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879893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CASE STUDIES/ STORIES…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915399" cy="1770742"/>
          </a:xfrm>
        </p:spPr>
        <p:txBody>
          <a:bodyPr>
            <a:normAutofit/>
          </a:bodyPr>
          <a:lstStyle/>
          <a:p>
            <a:r>
              <a:rPr lang="en-IN" sz="3600" dirty="0"/>
              <a:t>Why we need them, who are they for, planning one &amp; how it can help…</a:t>
            </a:r>
          </a:p>
        </p:txBody>
      </p:sp>
    </p:spTree>
    <p:extLst>
      <p:ext uri="{BB962C8B-B14F-4D97-AF65-F5344CB8AC3E}">
        <p14:creationId xmlns:p14="http://schemas.microsoft.com/office/powerpoint/2010/main" val="412752397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1676</TotalTime>
  <Words>2347</Words>
  <Application>Microsoft Office PowerPoint</Application>
  <PresentationFormat>Custom</PresentationFormat>
  <Paragraphs>247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Wisp</vt:lpstr>
      <vt:lpstr>Communications &amp; Documentation  Workshop</vt:lpstr>
      <vt:lpstr>GETTING STARTED…</vt:lpstr>
      <vt:lpstr>General: EFFECTIVE COMMUNICATION ABCs &amp; The Complicated Art of Simplicity </vt:lpstr>
      <vt:lpstr>PROCESS DOCUMENTATION, REPORTS &amp; CASE STORIES </vt:lpstr>
      <vt:lpstr>DOCUMENTATION…</vt:lpstr>
      <vt:lpstr>The PROCESS of DOCUMENTATION How to get there?</vt:lpstr>
      <vt:lpstr>Process Documents: A Checklist</vt:lpstr>
      <vt:lpstr>Quickly…    ANY QUESTIONS?</vt:lpstr>
      <vt:lpstr>CASE STUDIES/ STORIES…</vt:lpstr>
      <vt:lpstr>CASE STORIES: Why &amp; what? </vt:lpstr>
      <vt:lpstr>Case Studies/ Stories: What &amp; how?</vt:lpstr>
      <vt:lpstr>Quick Checklist: CASE STORIES (contd.)</vt:lpstr>
      <vt:lpstr>Quickly…once more…    ANY QUESTIONS?</vt:lpstr>
      <vt:lpstr>REPORTING EVENTS…</vt:lpstr>
      <vt:lpstr>Reporting Key Events/ Rapporteuring </vt:lpstr>
      <vt:lpstr>Communications Checklist</vt:lpstr>
      <vt:lpstr>Once again…    ANY QUESTIONS?</vt:lpstr>
      <vt:lpstr>MORE ON WRITING (FORMAL) REPORTS – (?) </vt:lpstr>
      <vt:lpstr>Why Report Writing?</vt:lpstr>
      <vt:lpstr>It must have…</vt:lpstr>
      <vt:lpstr>It needs…To shoot straight! </vt:lpstr>
      <vt:lpstr>Basic Structure</vt:lpstr>
      <vt:lpstr>Basic Structure (contd.) 1</vt:lpstr>
      <vt:lpstr>Basic Structure (contd.) 2</vt:lpstr>
      <vt:lpstr>Basic Structure (contd.) 3</vt:lpstr>
      <vt:lpstr>The Process</vt:lpstr>
      <vt:lpstr>Writing the Report</vt:lpstr>
      <vt:lpstr>Essential Ingredients – A general checklist for writing reports</vt:lpstr>
      <vt:lpstr>Respecting the Format</vt:lpstr>
      <vt:lpstr>References/ Sample Readings: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&amp; Documentation  Workshop</dc:title>
  <dc:creator>preeti193@outlook.com</dc:creator>
  <cp:lastModifiedBy>Jolly</cp:lastModifiedBy>
  <cp:revision>80</cp:revision>
  <dcterms:created xsi:type="dcterms:W3CDTF">2017-01-22T06:34:44Z</dcterms:created>
  <dcterms:modified xsi:type="dcterms:W3CDTF">2017-04-12T10:06:20Z</dcterms:modified>
</cp:coreProperties>
</file>