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57" r:id="rId3"/>
    <p:sldId id="267" r:id="rId4"/>
    <p:sldId id="258" r:id="rId5"/>
    <p:sldId id="259" r:id="rId6"/>
    <p:sldId id="261" r:id="rId7"/>
    <p:sldId id="265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F90A4-DA47-4458-AED8-D314AB5CCF58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87ADB-B243-4529-A28E-390E50DDC3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645CF-69C7-4DC1-8F36-C95E117148B6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5A2B3-88F8-4342-AF94-DD2636C47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5A2B3-88F8-4342-AF94-DD2636C479E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40D4B-B152-4EB8-8F09-761477F455F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665B3-984A-4A04-A5F1-7F77C4510F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 smtClean="0"/>
              <a:t>Regional Consultation </a:t>
            </a:r>
            <a:br>
              <a:rPr lang="en-US" cap="none" dirty="0" smtClean="0"/>
            </a:br>
            <a:r>
              <a:rPr lang="en-US" cap="none" dirty="0" smtClean="0"/>
              <a:t>Community Action for Health</a:t>
            </a:r>
            <a:endParaRPr lang="en-US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2514600"/>
            <a:ext cx="7772400" cy="1500187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B050"/>
                </a:solidFill>
              </a:rPr>
              <a:t>State presentation</a:t>
            </a:r>
          </a:p>
          <a:p>
            <a:pPr algn="ctr"/>
            <a:r>
              <a:rPr lang="en-US" sz="5400" b="1" dirty="0" smtClean="0">
                <a:solidFill>
                  <a:srgbClr val="00B050"/>
                </a:solidFill>
              </a:rPr>
              <a:t> Himachal Pradesh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Date 10 February, 2016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 smtClean="0">
                <a:solidFill>
                  <a:srgbClr val="C00000"/>
                </a:solidFill>
              </a:rPr>
              <a:t>ASHA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ASHAs selection process started in 2007 but later aborted</a:t>
            </a:r>
          </a:p>
          <a:p>
            <a:r>
              <a:rPr lang="en-US" b="1" dirty="0" smtClean="0"/>
              <a:t>Selection process restarted in 2014 and  7752 </a:t>
            </a:r>
            <a:r>
              <a:rPr lang="en-US" b="1" dirty="0"/>
              <a:t>ASHAs </a:t>
            </a:r>
            <a:r>
              <a:rPr lang="en-US" b="1" dirty="0" smtClean="0"/>
              <a:t>selected .</a:t>
            </a:r>
          </a:p>
          <a:p>
            <a:r>
              <a:rPr lang="en-US" b="1" dirty="0" smtClean="0"/>
              <a:t>Induction </a:t>
            </a:r>
            <a:r>
              <a:rPr lang="en-US" b="1" dirty="0"/>
              <a:t>training </a:t>
            </a:r>
            <a:r>
              <a:rPr lang="en-US" b="1" dirty="0" smtClean="0"/>
              <a:t>in module 1-5 imparted.</a:t>
            </a:r>
          </a:p>
          <a:p>
            <a:r>
              <a:rPr lang="en-US" b="1" dirty="0" smtClean="0"/>
              <a:t>ASHAs started functioning in April 2015 and about 5Cr incentives disbursed till December 2015</a:t>
            </a:r>
            <a:endParaRPr lang="en-US" b="1" dirty="0"/>
          </a:p>
          <a:p>
            <a:r>
              <a:rPr lang="en-US" b="1" dirty="0" smtClean="0"/>
              <a:t>Training </a:t>
            </a:r>
            <a:r>
              <a:rPr lang="en-US" b="1" dirty="0"/>
              <a:t>in Module 6&amp;7 </a:t>
            </a:r>
            <a:r>
              <a:rPr lang="en-US" b="1" dirty="0" smtClean="0"/>
              <a:t>Planned: </a:t>
            </a:r>
          </a:p>
          <a:p>
            <a:pPr lvl="1"/>
            <a:r>
              <a:rPr lang="en-US" b="1" dirty="0" smtClean="0"/>
              <a:t>The </a:t>
            </a:r>
            <a:r>
              <a:rPr lang="en-US" b="1" dirty="0"/>
              <a:t>State TOT </a:t>
            </a:r>
            <a:r>
              <a:rPr lang="en-US" b="1" dirty="0" smtClean="0"/>
              <a:t>completed.</a:t>
            </a:r>
          </a:p>
          <a:p>
            <a:pPr lvl="1"/>
            <a:r>
              <a:rPr lang="en-US" b="1" dirty="0" smtClean="0"/>
              <a:t>District </a:t>
            </a:r>
            <a:r>
              <a:rPr lang="en-US" b="1" dirty="0"/>
              <a:t>and Block training for two districts </a:t>
            </a:r>
            <a:r>
              <a:rPr lang="en-US" b="1" dirty="0" smtClean="0"/>
              <a:t>( Kullu &amp; Kinnaur) completed. Rest of districts is planned by March 2016. </a:t>
            </a:r>
          </a:p>
          <a:p>
            <a:pPr lvl="1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Quality of training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State Health commission has  recommended to ensure the training quality.</a:t>
            </a:r>
          </a:p>
          <a:p>
            <a:r>
              <a:rPr lang="en-US" b="1" dirty="0" smtClean="0"/>
              <a:t> State designed a training quality assessment tool. The training in round 6&amp;7 is to be assessed through internal and external assessment of the training.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Internal Assessment</a:t>
            </a:r>
            <a:r>
              <a:rPr lang="en-US" b="1" dirty="0" smtClean="0"/>
              <a:t>: by the state and district officials 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External assessment </a:t>
            </a:r>
            <a:r>
              <a:rPr lang="en-US" b="1" dirty="0" smtClean="0"/>
              <a:t>: External assessment by _ IPEGlobal and other developmental partners.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Plans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1816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Support </a:t>
            </a:r>
            <a:r>
              <a:rPr lang="en-US" sz="3600" b="1" dirty="0">
                <a:solidFill>
                  <a:srgbClr val="00B050"/>
                </a:solidFill>
              </a:rPr>
              <a:t>Structure:</a:t>
            </a:r>
          </a:p>
          <a:p>
            <a:r>
              <a:rPr lang="en-US" b="1" dirty="0"/>
              <a:t>The ASHA facilitators are being planned for the state from the existing ASHAs. The State has proposed 400 ASHA Facilitators in the PIP 2016-17.</a:t>
            </a:r>
          </a:p>
          <a:p>
            <a:r>
              <a:rPr lang="en-US" sz="3600" b="1" dirty="0">
                <a:solidFill>
                  <a:srgbClr val="00B050"/>
                </a:solidFill>
              </a:rPr>
              <a:t>ASHA Soft:</a:t>
            </a:r>
          </a:p>
          <a:p>
            <a:r>
              <a:rPr lang="en-US" b="1" dirty="0"/>
              <a:t>State proposes to adopt the ASHA soft in similar </a:t>
            </a:r>
            <a:r>
              <a:rPr lang="en-US" b="1" dirty="0" smtClean="0"/>
              <a:t>lines to  </a:t>
            </a:r>
            <a:r>
              <a:rPr lang="en-US" b="1" dirty="0"/>
              <a:t>Karnataka and </a:t>
            </a:r>
            <a:r>
              <a:rPr lang="en-US" b="1" dirty="0" smtClean="0"/>
              <a:t>Rajasthan.</a:t>
            </a:r>
          </a:p>
          <a:p>
            <a:r>
              <a:rPr lang="en-US" b="1" dirty="0" smtClean="0"/>
              <a:t>Earlier we studied Orissa model but couldn't implement it for problems in PFMS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>
                <a:solidFill>
                  <a:srgbClr val="C00000"/>
                </a:solidFill>
              </a:rPr>
              <a:t>VHSNC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The state has </a:t>
            </a:r>
            <a:r>
              <a:rPr lang="en-US" b="1" dirty="0" smtClean="0"/>
              <a:t>3243 VHSNCs </a:t>
            </a:r>
            <a:r>
              <a:rPr lang="en-US" b="1" dirty="0"/>
              <a:t>constituted </a:t>
            </a:r>
            <a:r>
              <a:rPr lang="en-US" b="1" dirty="0" smtClean="0"/>
              <a:t>at </a:t>
            </a:r>
            <a:r>
              <a:rPr lang="en-US" b="1" dirty="0"/>
              <a:t>the Gram Panchayat </a:t>
            </a:r>
            <a:r>
              <a:rPr lang="en-US" b="1" dirty="0" smtClean="0"/>
              <a:t>levels and presently FHW is the Member secretary.</a:t>
            </a:r>
            <a:endParaRPr lang="en-US" b="1" dirty="0"/>
          </a:p>
          <a:p>
            <a:r>
              <a:rPr lang="en-US" b="1" dirty="0" smtClean="0"/>
              <a:t>Issues regarding optimum performance was raised :</a:t>
            </a:r>
            <a:endParaRPr lang="en-US" b="1" dirty="0"/>
          </a:p>
          <a:p>
            <a:r>
              <a:rPr lang="en-US" b="1" dirty="0" smtClean="0"/>
              <a:t>Survey </a:t>
            </a:r>
            <a:r>
              <a:rPr lang="en-US" b="1" dirty="0"/>
              <a:t>was conducted by the Community processes unit of </a:t>
            </a:r>
            <a:r>
              <a:rPr lang="en-US" b="1" dirty="0" smtClean="0"/>
              <a:t>H.P in year 2015.  </a:t>
            </a:r>
            <a:endParaRPr lang="en-US" b="1" dirty="0"/>
          </a:p>
          <a:p>
            <a:r>
              <a:rPr lang="en-US" b="1" dirty="0" smtClean="0"/>
              <a:t>Reasons that came up :</a:t>
            </a:r>
          </a:p>
          <a:p>
            <a:r>
              <a:rPr lang="en-US" b="1" dirty="0" smtClean="0"/>
              <a:t>The untied grant of Rs 10000 being disbursed through the Department of Rural development Govt. of H.P </a:t>
            </a:r>
          </a:p>
          <a:p>
            <a:pPr lvl="1"/>
            <a:r>
              <a:rPr lang="en-US" b="1" dirty="0" smtClean="0"/>
              <a:t>Lack of accountability and ownership.</a:t>
            </a:r>
          </a:p>
          <a:p>
            <a:r>
              <a:rPr lang="en-US" b="1" dirty="0" smtClean="0"/>
              <a:t>Need </a:t>
            </a:r>
            <a:r>
              <a:rPr lang="en-US" b="1" dirty="0"/>
              <a:t>for the training of the VHSNC members in the state. 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Resolution of issues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943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Fund transfer:</a:t>
            </a:r>
          </a:p>
          <a:p>
            <a:r>
              <a:rPr lang="en-US" b="1" dirty="0" smtClean="0"/>
              <a:t>Government has in principle agreed to disburse funds through Health Department</a:t>
            </a:r>
          </a:p>
          <a:p>
            <a:pPr lvl="1"/>
            <a:r>
              <a:rPr lang="en-US" b="1" dirty="0" smtClean="0"/>
              <a:t>Increasing the ownership and accountability </a:t>
            </a:r>
            <a:endParaRPr lang="en-US" b="1" dirty="0"/>
          </a:p>
          <a:p>
            <a:r>
              <a:rPr lang="en-US" b="1" dirty="0">
                <a:solidFill>
                  <a:srgbClr val="00B050"/>
                </a:solidFill>
              </a:rPr>
              <a:t>Training:</a:t>
            </a:r>
          </a:p>
          <a:p>
            <a:r>
              <a:rPr lang="en-US" b="1" dirty="0"/>
              <a:t>State had proposed the training of VHSNC members  </a:t>
            </a:r>
            <a:r>
              <a:rPr lang="en-US" b="1" dirty="0">
                <a:solidFill>
                  <a:srgbClr val="0070C0"/>
                </a:solidFill>
              </a:rPr>
              <a:t>in </a:t>
            </a:r>
            <a:r>
              <a:rPr lang="en-US" b="1" dirty="0" smtClean="0">
                <a:solidFill>
                  <a:srgbClr val="0070C0"/>
                </a:solidFill>
              </a:rPr>
              <a:t>HPDs (4)  </a:t>
            </a:r>
            <a:r>
              <a:rPr lang="en-US" b="1" dirty="0" smtClean="0"/>
              <a:t>in year 2015-16 and four more districts </a:t>
            </a:r>
            <a:r>
              <a:rPr lang="en-US" b="1" dirty="0" smtClean="0">
                <a:solidFill>
                  <a:srgbClr val="0070C0"/>
                </a:solidFill>
              </a:rPr>
              <a:t>Kangra, Shimla, Sirmour and Solan</a:t>
            </a:r>
            <a:r>
              <a:rPr lang="en-US" b="1" dirty="0" smtClean="0"/>
              <a:t> have been proposed in year 2016-17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C00000"/>
                </a:solidFill>
              </a:rPr>
              <a:t>Rogi </a:t>
            </a:r>
            <a:r>
              <a:rPr lang="en-US" sz="4900" b="1" dirty="0" err="1" smtClean="0">
                <a:solidFill>
                  <a:srgbClr val="C00000"/>
                </a:solidFill>
              </a:rPr>
              <a:t>kalyan</a:t>
            </a:r>
            <a:r>
              <a:rPr lang="en-US" sz="4900" b="1" dirty="0" smtClean="0">
                <a:solidFill>
                  <a:srgbClr val="C00000"/>
                </a:solidFill>
              </a:rPr>
              <a:t> </a:t>
            </a:r>
            <a:r>
              <a:rPr lang="en-US" sz="4900" b="1" dirty="0" err="1" smtClean="0">
                <a:solidFill>
                  <a:srgbClr val="C00000"/>
                </a:solidFill>
              </a:rPr>
              <a:t>Samittees</a:t>
            </a:r>
            <a:r>
              <a:rPr lang="en-US" sz="4900" b="1" dirty="0" smtClean="0">
                <a:solidFill>
                  <a:srgbClr val="C00000"/>
                </a:solidFill>
              </a:rPr>
              <a:t>(RKS)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State has 657 </a:t>
            </a:r>
            <a:r>
              <a:rPr lang="en-US" b="1" dirty="0"/>
              <a:t>Registered </a:t>
            </a:r>
            <a:r>
              <a:rPr lang="en-US" b="1" dirty="0" smtClean="0"/>
              <a:t>RKS in the Health institutions of Himachal Pradesh involved in the planning for the institutions.</a:t>
            </a:r>
          </a:p>
          <a:p>
            <a:r>
              <a:rPr lang="en-US" b="1" dirty="0" smtClean="0"/>
              <a:t>The Governing body and Executive bodies are as per the G.O.I norms.</a:t>
            </a:r>
          </a:p>
          <a:p>
            <a:r>
              <a:rPr lang="en-US" b="1" dirty="0" smtClean="0"/>
              <a:t>They are generating income through user charges for lab services etc.</a:t>
            </a:r>
          </a:p>
          <a:p>
            <a:r>
              <a:rPr lang="en-US" b="1" dirty="0" smtClean="0"/>
              <a:t>Recruiting human resource and supporting the institutions in the purchase of equipments and drugs in the districts 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590800"/>
            <a:ext cx="7772400" cy="1362075"/>
          </a:xfr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smtClean="0"/>
              <a:t>thanks</a:t>
            </a:r>
            <a:endParaRPr lang="en-US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418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Regional Consultation  Community Action for Health</vt:lpstr>
      <vt:lpstr>ASHA </vt:lpstr>
      <vt:lpstr>Quality of training</vt:lpstr>
      <vt:lpstr>Plans</vt:lpstr>
      <vt:lpstr>VHSNC </vt:lpstr>
      <vt:lpstr>Resolution of issues</vt:lpstr>
      <vt:lpstr>Rogi kalyan Samittees(RKS) 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HP</cp:lastModifiedBy>
  <cp:revision>23</cp:revision>
  <dcterms:created xsi:type="dcterms:W3CDTF">2016-02-08T05:44:23Z</dcterms:created>
  <dcterms:modified xsi:type="dcterms:W3CDTF">2016-02-10T03:29:41Z</dcterms:modified>
</cp:coreProperties>
</file>