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95" r:id="rId8"/>
    <p:sldId id="264" r:id="rId9"/>
    <p:sldId id="265" r:id="rId10"/>
    <p:sldId id="266" r:id="rId11"/>
    <p:sldId id="267" r:id="rId12"/>
    <p:sldId id="263" r:id="rId13"/>
    <p:sldId id="268" r:id="rId14"/>
    <p:sldId id="269" r:id="rId15"/>
    <p:sldId id="270" r:id="rId16"/>
    <p:sldId id="271" r:id="rId17"/>
    <p:sldId id="272" r:id="rId18"/>
    <p:sldId id="273" r:id="rId19"/>
    <p:sldId id="274" r:id="rId20"/>
    <p:sldId id="276" r:id="rId21"/>
    <p:sldId id="298" r:id="rId22"/>
    <p:sldId id="299" r:id="rId23"/>
    <p:sldId id="284" r:id="rId24"/>
    <p:sldId id="285" r:id="rId25"/>
    <p:sldId id="286" r:id="rId26"/>
    <p:sldId id="296" r:id="rId27"/>
    <p:sldId id="287" r:id="rId28"/>
    <p:sldId id="288" r:id="rId29"/>
    <p:sldId id="292" r:id="rId30"/>
    <p:sldId id="293" r:id="rId31"/>
    <p:sldId id="294" r:id="rId32"/>
    <p:sldId id="279" r:id="rId33"/>
    <p:sldId id="280" r:id="rId34"/>
    <p:sldId id="281" r:id="rId35"/>
    <p:sldId id="282" r:id="rId36"/>
    <p:sldId id="277" r:id="rId37"/>
    <p:sldId id="300" r:id="rId38"/>
    <p:sldId id="301" r:id="rId39"/>
    <p:sldId id="297" r:id="rId40"/>
    <p:sldId id="303" r:id="rId41"/>
    <p:sldId id="28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B297B3-7427-4136-8A4C-826EBBB44F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297B3-7427-4136-8A4C-826EBBB44F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297B3-7427-4136-8A4C-826EBBB44F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038C76-E898-437F-8342-FA3E0A37A2DD}"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DB297B3-7427-4136-8A4C-826EBBB44FD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038C76-E898-437F-8342-FA3E0A37A2DD}" type="datetimeFigureOut">
              <a:rPr lang="en-US" smtClean="0"/>
              <a:pPr/>
              <a:t>12/15/2016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B297B3-7427-4136-8A4C-826EBBB44FD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ACTION FOR HEALTH IN SIKKIM</a:t>
            </a:r>
            <a:endParaRPr lang="en-US" dirty="0"/>
          </a:p>
        </p:txBody>
      </p:sp>
      <p:sp>
        <p:nvSpPr>
          <p:cNvPr id="3" name="Subtitle 2"/>
          <p:cNvSpPr>
            <a:spLocks noGrp="1"/>
          </p:cNvSpPr>
          <p:nvPr>
            <p:ph type="subTitle" idx="1"/>
          </p:nvPr>
        </p:nvSpPr>
        <p:spPr>
          <a:xfrm>
            <a:off x="533400" y="4267200"/>
            <a:ext cx="7854696" cy="1600200"/>
          </a:xfrm>
        </p:spPr>
        <p:txBody>
          <a:bodyPr/>
          <a:lstStyle/>
          <a:p>
            <a:r>
              <a:rPr lang="en-US" dirty="0" smtClean="0"/>
              <a:t>Dr. M.L. LEPCHA</a:t>
            </a:r>
          </a:p>
          <a:p>
            <a:r>
              <a:rPr lang="en-US" dirty="0" smtClean="0"/>
              <a:t>JD CUM NO .NHM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85750"/>
            <a:ext cx="8534400" cy="758825"/>
          </a:xfrm>
        </p:spPr>
        <p:txBody>
          <a:bodyPr>
            <a:normAutofit fontScale="90000"/>
          </a:bodyPr>
          <a:lstStyle/>
          <a:p>
            <a:pPr>
              <a:defRPr/>
            </a:pPr>
            <a:r>
              <a:rPr lang="en-GB" dirty="0" smtClean="0">
                <a:solidFill>
                  <a:srgbClr val="7B9899"/>
                </a:solidFill>
              </a:rPr>
              <a:t>Pictures of the Programme</a:t>
            </a:r>
            <a:endParaRPr lang="en-GB" dirty="0"/>
          </a:p>
        </p:txBody>
      </p:sp>
      <p:sp>
        <p:nvSpPr>
          <p:cNvPr id="26627" name="Content Placeholder 2"/>
          <p:cNvSpPr>
            <a:spLocks noGrp="1"/>
          </p:cNvSpPr>
          <p:nvPr>
            <p:ph idx="1"/>
          </p:nvPr>
        </p:nvSpPr>
        <p:spPr>
          <a:xfrm>
            <a:off x="301625" y="1527175"/>
            <a:ext cx="8504238" cy="4572000"/>
          </a:xfrm>
        </p:spPr>
        <p:txBody>
          <a:bodyPr/>
          <a:lstStyle/>
          <a:p>
            <a:endParaRPr lang="en-GB" smtClean="0"/>
          </a:p>
        </p:txBody>
      </p:sp>
      <p:pic>
        <p:nvPicPr>
          <p:cNvPr id="26628" name="Picture 3" descr="D:\COLLECTION\Mobile Snaps\IMG-20150515-WA0005.jpg"/>
          <p:cNvPicPr>
            <a:picLocks noChangeAspect="1" noChangeArrowheads="1"/>
          </p:cNvPicPr>
          <p:nvPr/>
        </p:nvPicPr>
        <p:blipFill>
          <a:blip r:embed="rId2" cstate="print"/>
          <a:srcRect/>
          <a:stretch>
            <a:fillRect/>
          </a:stretch>
        </p:blipFill>
        <p:spPr bwMode="auto">
          <a:xfrm>
            <a:off x="285750" y="1571625"/>
            <a:ext cx="8643938"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defRPr/>
            </a:pPr>
            <a:r>
              <a:rPr lang="en-GB" dirty="0" smtClean="0">
                <a:solidFill>
                  <a:srgbClr val="7B9899"/>
                </a:solidFill>
              </a:rPr>
              <a:t>Pictures of the Programme</a:t>
            </a:r>
            <a:endParaRPr lang="en-GB" dirty="0"/>
          </a:p>
        </p:txBody>
      </p:sp>
      <p:pic>
        <p:nvPicPr>
          <p:cNvPr id="27651" name="Content Placeholder 4" descr="D:\Pics\VHNSC Prog Tingchim\DSC_0713.JPG"/>
          <p:cNvPicPr>
            <a:picLocks noGrp="1"/>
          </p:cNvPicPr>
          <p:nvPr>
            <p:ph idx="1"/>
          </p:nvPr>
        </p:nvPicPr>
        <p:blipFill>
          <a:blip r:embed="rId2" cstate="print"/>
          <a:srcRect/>
          <a:stretch>
            <a:fillRect/>
          </a:stretch>
        </p:blipFill>
        <p:spPr>
          <a:xfrm>
            <a:off x="490538" y="1527175"/>
            <a:ext cx="8367712" cy="4572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762000"/>
          </a:xfrm>
        </p:spPr>
        <p:txBody>
          <a:bodyPr>
            <a:normAutofit fontScale="90000"/>
          </a:bodyPr>
          <a:lstStyle/>
          <a:p>
            <a:pPr eaLnBrk="1" hangingPunct="1"/>
            <a:r>
              <a:rPr lang="en-GB" dirty="0" smtClean="0">
                <a:solidFill>
                  <a:srgbClr val="7B9899"/>
                </a:solidFill>
              </a:rPr>
              <a:t>Pictures of the Programme</a:t>
            </a:r>
          </a:p>
        </p:txBody>
      </p:sp>
      <p:sp>
        <p:nvSpPr>
          <p:cNvPr id="31747" name="Content Placeholder 2"/>
          <p:cNvSpPr>
            <a:spLocks noGrp="1"/>
          </p:cNvSpPr>
          <p:nvPr>
            <p:ph idx="1"/>
          </p:nvPr>
        </p:nvSpPr>
        <p:spPr>
          <a:xfrm>
            <a:off x="301625" y="1527175"/>
            <a:ext cx="8504238" cy="4572000"/>
          </a:xfrm>
        </p:spPr>
        <p:txBody>
          <a:bodyPr/>
          <a:lstStyle/>
          <a:p>
            <a:pPr eaLnBrk="1" hangingPunct="1"/>
            <a:endParaRPr lang="en-GB" smtClean="0"/>
          </a:p>
        </p:txBody>
      </p:sp>
      <p:pic>
        <p:nvPicPr>
          <p:cNvPr id="31748" name="Picture 3"/>
          <p:cNvPicPr>
            <a:picLocks noChangeAspect="1" noChangeArrowheads="1"/>
          </p:cNvPicPr>
          <p:nvPr/>
        </p:nvPicPr>
        <p:blipFill>
          <a:blip r:embed="rId2" cstate="print"/>
          <a:srcRect/>
          <a:stretch>
            <a:fillRect/>
          </a:stretch>
        </p:blipFill>
        <p:spPr bwMode="auto">
          <a:xfrm>
            <a:off x="357188" y="1428750"/>
            <a:ext cx="8786812"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8534400" cy="1295400"/>
          </a:xfrm>
        </p:spPr>
        <p:txBody>
          <a:bodyPr>
            <a:normAutofit fontScale="90000"/>
          </a:bodyPr>
          <a:lstStyle/>
          <a:p>
            <a:pPr>
              <a:defRPr/>
            </a:pPr>
            <a:r>
              <a:rPr lang="en-US" dirty="0" smtClean="0"/>
              <a:t>QUIZ COMPETITION ORGANIZED BY LUM VHSNC</a:t>
            </a:r>
            <a:endParaRPr lang="en-GB" dirty="0"/>
          </a:p>
        </p:txBody>
      </p:sp>
      <p:pic>
        <p:nvPicPr>
          <p:cNvPr id="33795" name="Picture 2" descr="C:\Users\Phemphu\Desktop\VHSC Lum.jpg"/>
          <p:cNvPicPr>
            <a:picLocks noGrp="1" noChangeAspect="1" noChangeArrowheads="1"/>
          </p:cNvPicPr>
          <p:nvPr>
            <p:ph idx="1"/>
          </p:nvPr>
        </p:nvPicPr>
        <p:blipFill>
          <a:blip r:embed="rId2" cstate="print"/>
          <a:srcRect/>
          <a:stretch>
            <a:fillRect/>
          </a:stretch>
        </p:blipFill>
        <p:spPr>
          <a:xfrm>
            <a:off x="142875" y="1490662"/>
            <a:ext cx="8786813" cy="5214938"/>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85838"/>
          </a:xfrm>
        </p:spPr>
        <p:txBody>
          <a:bodyPr>
            <a:normAutofit fontScale="90000"/>
          </a:bodyPr>
          <a:lstStyle/>
          <a:p>
            <a:pPr>
              <a:defRPr/>
            </a:pPr>
            <a:r>
              <a:rPr lang="en-US" dirty="0" smtClean="0"/>
              <a:t>CLEANILESS DRIVE BY LINGTYAM VHSNC</a:t>
            </a:r>
            <a:endParaRPr lang="en-GB" dirty="0"/>
          </a:p>
        </p:txBody>
      </p:sp>
      <p:pic>
        <p:nvPicPr>
          <p:cNvPr id="34819" name="Picture 2" descr="C:\Users\Phemphu\Desktop\VHSC Lum 1.jpg"/>
          <p:cNvPicPr>
            <a:picLocks noGrp="1" noChangeAspect="1" noChangeArrowheads="1"/>
          </p:cNvPicPr>
          <p:nvPr>
            <p:ph idx="1"/>
          </p:nvPr>
        </p:nvPicPr>
        <p:blipFill>
          <a:blip r:embed="rId2" cstate="print"/>
          <a:stretch>
            <a:fillRect/>
          </a:stretch>
        </p:blipFill>
        <p:spPr>
          <a:xfrm>
            <a:off x="1066800" y="1447800"/>
            <a:ext cx="7162800" cy="48768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2288" y="4343400"/>
            <a:ext cx="5486400" cy="381000"/>
          </a:xfrm>
        </p:spPr>
        <p:txBody>
          <a:bodyPr>
            <a:normAutofit fontScale="90000"/>
          </a:bodyPr>
          <a:lstStyle/>
          <a:p>
            <a:r>
              <a:rPr lang="en-US" dirty="0" smtClean="0"/>
              <a:t>DUSTBIN PROVIDED BY LUM VHSNC</a:t>
            </a:r>
            <a:endParaRPr lang="en-GB" dirty="0" smtClean="0"/>
          </a:p>
        </p:txBody>
      </p:sp>
      <p:sp>
        <p:nvSpPr>
          <p:cNvPr id="35843" name="Text Placeholder 3"/>
          <p:cNvSpPr>
            <a:spLocks noGrp="1"/>
          </p:cNvSpPr>
          <p:nvPr>
            <p:ph type="body" sz="half" idx="2"/>
          </p:nvPr>
        </p:nvSpPr>
        <p:spPr>
          <a:xfrm>
            <a:off x="1792288" y="4876800"/>
            <a:ext cx="5486400" cy="1295400"/>
          </a:xfrm>
        </p:spPr>
        <p:txBody>
          <a:bodyPr>
            <a:noAutofit/>
          </a:bodyPr>
          <a:lstStyle/>
          <a:p>
            <a:r>
              <a:rPr lang="en-US" sz="1800" dirty="0" err="1" smtClean="0">
                <a:solidFill>
                  <a:schemeClr val="tx1"/>
                </a:solidFill>
              </a:rPr>
              <a:t>Lum</a:t>
            </a:r>
            <a:r>
              <a:rPr lang="en-US" sz="1800" dirty="0" smtClean="0">
                <a:solidFill>
                  <a:schemeClr val="tx1"/>
                </a:solidFill>
              </a:rPr>
              <a:t> VHSNC dedicated a dustbin on the way to </a:t>
            </a:r>
            <a:r>
              <a:rPr lang="en-US" sz="1800" dirty="0" err="1" smtClean="0">
                <a:solidFill>
                  <a:schemeClr val="tx1"/>
                </a:solidFill>
              </a:rPr>
              <a:t>Lum</a:t>
            </a:r>
            <a:r>
              <a:rPr lang="en-US" sz="1800" dirty="0" smtClean="0">
                <a:solidFill>
                  <a:schemeClr val="tx1"/>
                </a:solidFill>
              </a:rPr>
              <a:t> PHSC and </a:t>
            </a:r>
            <a:r>
              <a:rPr lang="en-US" sz="1800" dirty="0" err="1" smtClean="0">
                <a:solidFill>
                  <a:schemeClr val="tx1"/>
                </a:solidFill>
              </a:rPr>
              <a:t>Lum</a:t>
            </a:r>
            <a:r>
              <a:rPr lang="en-US" sz="1800" dirty="0" smtClean="0">
                <a:solidFill>
                  <a:schemeClr val="tx1"/>
                </a:solidFill>
              </a:rPr>
              <a:t> JHS. The motive behind is to keep the village and area free from waste of many materials to keep it safe and clean.</a:t>
            </a:r>
            <a:endParaRPr lang="en-GB" sz="1800" dirty="0" smtClean="0">
              <a:solidFill>
                <a:schemeClr val="tx1"/>
              </a:solidFill>
            </a:endParaRPr>
          </a:p>
        </p:txBody>
      </p:sp>
      <p:pic>
        <p:nvPicPr>
          <p:cNvPr id="35844" name="Picture 2" descr="C:\Users\Phemphu\Desktop\VHSC Lum 2.jpg"/>
          <p:cNvPicPr>
            <a:picLocks noGrp="1" noChangeAspect="1" noChangeArrowheads="1"/>
          </p:cNvPicPr>
          <p:nvPr>
            <p:ph type="pic" idx="1"/>
          </p:nvPr>
        </p:nvPicPr>
        <p:blipFill>
          <a:blip r:embed="rId2" cstate="print"/>
          <a:srcRect l="3889" r="3889"/>
          <a:stretch>
            <a:fillRect/>
          </a:stretch>
        </p:blipFill>
        <p:spPr>
          <a:xfrm>
            <a:off x="1792288" y="228601"/>
            <a:ext cx="5486400" cy="40386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990600"/>
          </a:xfrm>
        </p:spPr>
        <p:txBody>
          <a:bodyPr/>
          <a:lstStyle/>
          <a:p>
            <a:pPr eaLnBrk="1" hangingPunct="1"/>
            <a:r>
              <a:rPr lang="en-GB" b="1" i="1" dirty="0" smtClean="0">
                <a:solidFill>
                  <a:srgbClr val="FF0000"/>
                </a:solidFill>
              </a:rPr>
              <a:t>INITIATIVE BY VHSNC - LUM</a:t>
            </a:r>
          </a:p>
        </p:txBody>
      </p:sp>
      <p:sp>
        <p:nvSpPr>
          <p:cNvPr id="3" name="Content Placeholder 2"/>
          <p:cNvSpPr>
            <a:spLocks noGrp="1"/>
          </p:cNvSpPr>
          <p:nvPr>
            <p:ph idx="1"/>
          </p:nvPr>
        </p:nvSpPr>
        <p:spPr>
          <a:xfrm>
            <a:off x="301625" y="1524000"/>
            <a:ext cx="8504238" cy="5029199"/>
          </a:xfrm>
        </p:spPr>
        <p:txBody>
          <a:bodyPr>
            <a:normAutofit fontScale="85000" lnSpcReduction="10000"/>
          </a:bodyPr>
          <a:lstStyle/>
          <a:p>
            <a:pPr marL="274320" indent="-274320" eaLnBrk="1" fontAlgn="auto" hangingPunct="1">
              <a:spcAft>
                <a:spcPts val="0"/>
              </a:spcAft>
              <a:buFont typeface="Wingdings 2"/>
              <a:buChar char=""/>
              <a:defRPr/>
            </a:pPr>
            <a:r>
              <a:rPr lang="en-US" dirty="0"/>
              <a:t>LUM PHSC falls under the jurisdiction of Dikchu Primary Health Centre, North Sikkim and is situated on the Lower Dzongu and caters a population of </a:t>
            </a:r>
            <a:r>
              <a:rPr lang="en-US" dirty="0" smtClean="0"/>
              <a:t>368 </a:t>
            </a:r>
            <a:r>
              <a:rPr lang="en-US" dirty="0"/>
              <a:t>with maximum inhabitants of Lepcha community. Under Lum there are two villages namely – Lum and </a:t>
            </a:r>
            <a:r>
              <a:rPr lang="en-US" dirty="0" err="1"/>
              <a:t>Lingtyang</a:t>
            </a:r>
            <a:r>
              <a:rPr lang="en-US" dirty="0"/>
              <a:t>. Distance from Lum to Dikchu P.H.C is approx 12 – 14 </a:t>
            </a:r>
            <a:r>
              <a:rPr lang="en-US" dirty="0" err="1"/>
              <a:t>kms</a:t>
            </a:r>
            <a:r>
              <a:rPr lang="en-US" dirty="0"/>
              <a:t>. There is a no transportation route from NHPC Dam to Lum PHSC and have to walk uphill by foot and the distance is approx 4-5 </a:t>
            </a:r>
            <a:r>
              <a:rPr lang="en-US" dirty="0" err="1"/>
              <a:t>kms</a:t>
            </a:r>
            <a:r>
              <a:rPr lang="en-US" dirty="0"/>
              <a:t>.</a:t>
            </a:r>
            <a:endParaRPr lang="en-GB" dirty="0"/>
          </a:p>
          <a:p>
            <a:pPr marL="274320" indent="-274320" eaLnBrk="1" fontAlgn="auto" hangingPunct="1">
              <a:spcAft>
                <a:spcPts val="0"/>
              </a:spcAft>
              <a:buFont typeface="Wingdings 2"/>
              <a:buChar char=""/>
              <a:defRPr/>
            </a:pPr>
            <a:endParaRPr lang="en-GB" dirty="0"/>
          </a:p>
          <a:p>
            <a:pPr marL="274320" indent="-274320" eaLnBrk="1" fontAlgn="auto" hangingPunct="1">
              <a:spcAft>
                <a:spcPts val="0"/>
              </a:spcAft>
              <a:buFont typeface="Wingdings 2"/>
              <a:buChar char=""/>
              <a:defRPr/>
            </a:pPr>
            <a:r>
              <a:rPr lang="en-US" dirty="0"/>
              <a:t>VHNSC have been doing a wonderful job under the leadership of ward Panchayat </a:t>
            </a:r>
            <a:r>
              <a:rPr lang="en-US" dirty="0" err="1"/>
              <a:t>Tshering</a:t>
            </a:r>
            <a:r>
              <a:rPr lang="en-US" dirty="0"/>
              <a:t> </a:t>
            </a:r>
            <a:r>
              <a:rPr lang="en-US" dirty="0" err="1"/>
              <a:t>Gyatso</a:t>
            </a:r>
            <a:r>
              <a:rPr lang="en-US" dirty="0"/>
              <a:t> Lepcha, staff of PHSC, ASHA, AWW and members of the community. </a:t>
            </a:r>
            <a:endParaRPr lang="en-GB" dirty="0"/>
          </a:p>
          <a:p>
            <a:pPr marL="274320" indent="-274320" eaLnBrk="1" fontAlgn="auto" hangingPunct="1">
              <a:spcAft>
                <a:spcPts val="0"/>
              </a:spcAft>
              <a:buFont typeface="Wingdings 2"/>
              <a:buChar char=""/>
              <a:defRPr/>
            </a:pPr>
            <a:endParaRPr lang="en-GB" dirty="0"/>
          </a:p>
          <a:p>
            <a:pPr marL="274320" indent="-274320" eaLnBrk="1" fontAlgn="auto" hangingPunct="1">
              <a:spcAft>
                <a:spcPts val="0"/>
              </a:spcAft>
              <a:buFont typeface="Wingdings 2"/>
              <a:buChar char=""/>
              <a:defRPr/>
            </a:pPr>
            <a:r>
              <a:rPr lang="en-US" dirty="0"/>
              <a:t>They have started an initiative of raising the funds of VHNSC with good support of the public there.</a:t>
            </a:r>
            <a:endParaRPr lang="en-GB" dirty="0"/>
          </a:p>
          <a:p>
            <a:pPr marL="274320" indent="-274320" eaLnBrk="1" fontAlgn="auto" hangingPunct="1">
              <a:spcAft>
                <a:spcPts val="0"/>
              </a:spcAft>
              <a:buFont typeface="Wingdings 2"/>
              <a:buChar char=""/>
              <a:defRPr/>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Autofit/>
          </a:bodyPr>
          <a:lstStyle/>
          <a:p>
            <a:pPr marL="274320" indent="-274320" eaLnBrk="1" fontAlgn="auto" hangingPunct="1">
              <a:spcAft>
                <a:spcPts val="0"/>
              </a:spcAft>
              <a:buNone/>
              <a:defRPr/>
            </a:pPr>
            <a:endParaRPr lang="en-GB" sz="1600" dirty="0"/>
          </a:p>
          <a:p>
            <a:pPr marL="274320" indent="-274320">
              <a:defRPr/>
            </a:pPr>
            <a:r>
              <a:rPr lang="en-US" sz="1600" dirty="0" smtClean="0"/>
              <a:t>They </a:t>
            </a:r>
            <a:r>
              <a:rPr lang="en-US" sz="1600" dirty="0"/>
              <a:t>have started a monthly collection of Rs. 20/- each from every household of the area and depositing that amount in the </a:t>
            </a:r>
            <a:r>
              <a:rPr lang="en-US" sz="1600" dirty="0" smtClean="0"/>
              <a:t>VHSNC </a:t>
            </a:r>
            <a:r>
              <a:rPr lang="en-US" sz="1600" dirty="0"/>
              <a:t>A/C. Till date they have raised an amount of approx Rs. 30,000/- through it. </a:t>
            </a:r>
            <a:endParaRPr lang="en-GB" sz="1600" dirty="0"/>
          </a:p>
          <a:p>
            <a:pPr marL="274320" indent="-274320" eaLnBrk="1" fontAlgn="auto" hangingPunct="1">
              <a:spcAft>
                <a:spcPts val="0"/>
              </a:spcAft>
              <a:buFont typeface="Wingdings 2"/>
              <a:buChar char=""/>
              <a:defRPr/>
            </a:pPr>
            <a:endParaRPr lang="en-GB" sz="1600" dirty="0"/>
          </a:p>
          <a:p>
            <a:pPr marL="274320" indent="-274320" eaLnBrk="1" fontAlgn="auto" hangingPunct="1">
              <a:spcAft>
                <a:spcPts val="0"/>
              </a:spcAft>
              <a:buFont typeface="Wingdings 2"/>
              <a:buChar char=""/>
              <a:defRPr/>
            </a:pPr>
            <a:r>
              <a:rPr lang="en-US" sz="1600" dirty="0"/>
              <a:t>With that amount they use it for the welfare and emergency needs of the community likewise in the times of ANC or delivery where the patient party can’t afford to pay the money, </a:t>
            </a:r>
            <a:r>
              <a:rPr lang="en-US" sz="1600" dirty="0" smtClean="0"/>
              <a:t>VHSNC </a:t>
            </a:r>
            <a:r>
              <a:rPr lang="en-US" sz="1600" dirty="0"/>
              <a:t>give the patient party some amount as a loan to cater the need.</a:t>
            </a:r>
            <a:endParaRPr lang="en-GB" sz="1600" dirty="0"/>
          </a:p>
          <a:p>
            <a:pPr marL="274320" indent="-274320" eaLnBrk="1" fontAlgn="auto" hangingPunct="1">
              <a:spcAft>
                <a:spcPts val="0"/>
              </a:spcAft>
              <a:buFont typeface="Wingdings 2"/>
              <a:buChar char=""/>
              <a:defRPr/>
            </a:pPr>
            <a:endParaRPr lang="en-GB" sz="1600" dirty="0"/>
          </a:p>
          <a:p>
            <a:pPr marL="274320" indent="-274320" eaLnBrk="1" fontAlgn="auto" hangingPunct="1">
              <a:spcAft>
                <a:spcPts val="0"/>
              </a:spcAft>
              <a:buFont typeface="Wingdings 2"/>
              <a:buChar char=""/>
              <a:defRPr/>
            </a:pPr>
            <a:r>
              <a:rPr lang="en-US" sz="1600" dirty="0" smtClean="0"/>
              <a:t>VHSNC </a:t>
            </a:r>
            <a:r>
              <a:rPr lang="en-US" sz="1600" dirty="0"/>
              <a:t>also support the patient for transportation to higher facility. As Lum is situated in a very hard to reach area, </a:t>
            </a:r>
            <a:r>
              <a:rPr lang="en-US" sz="1600" dirty="0" smtClean="0"/>
              <a:t>VHSNC </a:t>
            </a:r>
            <a:r>
              <a:rPr lang="en-US" sz="1600" dirty="0"/>
              <a:t>Members along with ASHA head with the patient and look after them.</a:t>
            </a:r>
            <a:endParaRPr lang="en-GB" sz="1600" dirty="0"/>
          </a:p>
          <a:p>
            <a:pPr marL="274320" indent="-274320" eaLnBrk="1" fontAlgn="auto" hangingPunct="1">
              <a:spcAft>
                <a:spcPts val="0"/>
              </a:spcAft>
              <a:buFont typeface="Wingdings 2"/>
              <a:buChar char=""/>
              <a:defRPr/>
            </a:pPr>
            <a:endParaRPr lang="en-GB" sz="1600" dirty="0"/>
          </a:p>
          <a:p>
            <a:pPr marL="274320" indent="-274320" eaLnBrk="1" fontAlgn="auto" hangingPunct="1">
              <a:spcAft>
                <a:spcPts val="0"/>
              </a:spcAft>
              <a:buFont typeface="Wingdings 2"/>
              <a:buChar char=""/>
              <a:defRPr/>
            </a:pPr>
            <a:r>
              <a:rPr lang="en-US" sz="1600" dirty="0"/>
              <a:t>Similarly </a:t>
            </a:r>
            <a:r>
              <a:rPr lang="en-US" sz="1600" dirty="0" smtClean="0"/>
              <a:t>VHSNC </a:t>
            </a:r>
            <a:r>
              <a:rPr lang="en-US" sz="1600" dirty="0"/>
              <a:t>also give utmost importance on the cleanliness of their respective area and under it they have placed Dustbin on the route from Dikchu NHPC Dam to Lum. If anyone found littering they are punished with a fine. </a:t>
            </a:r>
            <a:endParaRPr lang="en-GB" sz="1600" dirty="0"/>
          </a:p>
          <a:p>
            <a:pPr marL="274320" indent="-274320" eaLnBrk="1" fontAlgn="auto" hangingPunct="1">
              <a:spcAft>
                <a:spcPts val="0"/>
              </a:spcAft>
              <a:buFont typeface="Wingdings 2"/>
              <a:buChar char=""/>
              <a:defRPr/>
            </a:pPr>
            <a:endParaRPr lang="en-GB" sz="1600" dirty="0"/>
          </a:p>
          <a:p>
            <a:pPr marL="274320" indent="-274320" eaLnBrk="1" fontAlgn="auto" hangingPunct="1">
              <a:spcAft>
                <a:spcPts val="0"/>
              </a:spcAft>
              <a:buFont typeface="Wingdings 2"/>
              <a:buChar char=""/>
              <a:defRPr/>
            </a:pPr>
            <a:r>
              <a:rPr lang="en-US" sz="1600" dirty="0"/>
              <a:t>Each household is given the responsibility of checking each other’s house in order to verify whether the house is kept properly clean or not.</a:t>
            </a:r>
            <a:endParaRPr lang="en-GB" sz="1600" dirty="0"/>
          </a:p>
          <a:p>
            <a:pPr marL="274320" indent="-274320">
              <a:defRPr/>
            </a:pPr>
            <a:r>
              <a:rPr lang="en-US" sz="1600" dirty="0" smtClean="0"/>
              <a:t>VHSNC </a:t>
            </a:r>
            <a:r>
              <a:rPr lang="en-US" sz="1600" dirty="0"/>
              <a:t>have banned the usage of Alcohol in the area and anyone found selling or using alcohol is punished with a fine.</a:t>
            </a:r>
            <a:endParaRPr lang="en-GB" sz="1600" dirty="0"/>
          </a:p>
          <a:p>
            <a:pPr marL="274320" indent="-274320" eaLnBrk="1" fontAlgn="auto" hangingPunct="1">
              <a:spcAft>
                <a:spcPts val="0"/>
              </a:spcAft>
              <a:buFont typeface="Wingdings 2"/>
              <a:buChar char=""/>
              <a:defRPr/>
            </a:pPr>
            <a:endParaRPr lang="en-GB"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dirty="0" smtClean="0"/>
              <a:t>SIKKIM </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 y="1295400"/>
            <a:ext cx="85344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ROGI KALYAN SAMITI</a:t>
            </a:r>
            <a:endParaRPr lang="en-US" dirty="0"/>
          </a:p>
        </p:txBody>
      </p:sp>
      <p:graphicFrame>
        <p:nvGraphicFramePr>
          <p:cNvPr id="4" name="Content Placeholder 3"/>
          <p:cNvGraphicFramePr>
            <a:graphicFrameLocks noGrp="1"/>
          </p:cNvGraphicFramePr>
          <p:nvPr>
            <p:ph idx="1"/>
          </p:nvPr>
        </p:nvGraphicFramePr>
        <p:xfrm>
          <a:off x="838200" y="1600201"/>
          <a:ext cx="7543800" cy="4800602"/>
        </p:xfrm>
        <a:graphic>
          <a:graphicData uri="http://schemas.openxmlformats.org/drawingml/2006/table">
            <a:tbl>
              <a:tblPr firstRow="1" bandRow="1">
                <a:tableStyleId>{5C22544A-7EE6-4342-B048-85BDC9FD1C3A}</a:tableStyleId>
              </a:tblPr>
              <a:tblGrid>
                <a:gridCol w="419101"/>
                <a:gridCol w="2654300"/>
                <a:gridCol w="4470399"/>
              </a:tblGrid>
              <a:tr h="707457">
                <a:tc>
                  <a:txBody>
                    <a:bodyPr/>
                    <a:lstStyle/>
                    <a:p>
                      <a:r>
                        <a:rPr lang="en-US" sz="2000" dirty="0" smtClean="0"/>
                        <a:t>SN</a:t>
                      </a:r>
                      <a:endParaRPr lang="en-US" sz="2000" dirty="0"/>
                    </a:p>
                  </a:txBody>
                  <a:tcPr/>
                </a:tc>
                <a:tc>
                  <a:txBody>
                    <a:bodyPr/>
                    <a:lstStyle/>
                    <a:p>
                      <a:pPr algn="ctr"/>
                      <a:r>
                        <a:rPr lang="en-US" sz="2000" dirty="0" smtClean="0"/>
                        <a:t>DISTRICT</a:t>
                      </a:r>
                      <a:endParaRPr lang="en-US" sz="2000" dirty="0"/>
                    </a:p>
                  </a:txBody>
                  <a:tcPr/>
                </a:tc>
                <a:tc>
                  <a:txBody>
                    <a:bodyPr/>
                    <a:lstStyle/>
                    <a:p>
                      <a:pPr algn="ctr"/>
                      <a:r>
                        <a:rPr lang="en-US" sz="2000" dirty="0" smtClean="0"/>
                        <a:t>RKS</a:t>
                      </a:r>
                      <a:endParaRPr lang="en-US" sz="2000" dirty="0"/>
                    </a:p>
                  </a:txBody>
                  <a:tcPr/>
                </a:tc>
              </a:tr>
              <a:tr h="707457">
                <a:tc>
                  <a:txBody>
                    <a:bodyPr/>
                    <a:lstStyle/>
                    <a:p>
                      <a:r>
                        <a:rPr lang="en-US" sz="2000" dirty="0" smtClean="0"/>
                        <a:t>1</a:t>
                      </a:r>
                      <a:endParaRPr lang="en-US" sz="2000" dirty="0"/>
                    </a:p>
                  </a:txBody>
                  <a:tcPr/>
                </a:tc>
                <a:tc>
                  <a:txBody>
                    <a:bodyPr/>
                    <a:lstStyle/>
                    <a:p>
                      <a:pPr algn="ctr"/>
                      <a:r>
                        <a:rPr lang="en-US" sz="2000" dirty="0" smtClean="0"/>
                        <a:t>NORTH</a:t>
                      </a:r>
                      <a:endParaRPr lang="en-US" sz="2000" dirty="0"/>
                    </a:p>
                  </a:txBody>
                  <a:tcPr/>
                </a:tc>
                <a:tc>
                  <a:txBody>
                    <a:bodyPr/>
                    <a:lstStyle/>
                    <a:p>
                      <a:pPr algn="ctr"/>
                      <a:r>
                        <a:rPr lang="en-US" sz="2000" dirty="0" smtClean="0"/>
                        <a:t>6</a:t>
                      </a:r>
                      <a:endParaRPr lang="en-US" sz="2000" dirty="0"/>
                    </a:p>
                  </a:txBody>
                  <a:tcPr/>
                </a:tc>
              </a:tr>
              <a:tr h="555860">
                <a:tc>
                  <a:txBody>
                    <a:bodyPr/>
                    <a:lstStyle/>
                    <a:p>
                      <a:r>
                        <a:rPr lang="en-US" sz="2000" dirty="0" smtClean="0"/>
                        <a:t>2</a:t>
                      </a:r>
                      <a:endParaRPr lang="en-US" sz="2000" dirty="0"/>
                    </a:p>
                  </a:txBody>
                  <a:tcPr/>
                </a:tc>
                <a:tc>
                  <a:txBody>
                    <a:bodyPr/>
                    <a:lstStyle/>
                    <a:p>
                      <a:pPr algn="ctr"/>
                      <a:r>
                        <a:rPr lang="en-US" sz="2000" dirty="0" smtClean="0"/>
                        <a:t>SOUTH</a:t>
                      </a:r>
                      <a:endParaRPr lang="en-US" sz="2000" dirty="0"/>
                    </a:p>
                  </a:txBody>
                  <a:tcPr/>
                </a:tc>
                <a:tc>
                  <a:txBody>
                    <a:bodyPr/>
                    <a:lstStyle/>
                    <a:p>
                      <a:pPr algn="ctr"/>
                      <a:r>
                        <a:rPr lang="en-US" sz="2000" dirty="0" smtClean="0"/>
                        <a:t>8</a:t>
                      </a:r>
                      <a:endParaRPr lang="en-US" sz="2000" dirty="0"/>
                    </a:p>
                  </a:txBody>
                  <a:tcPr/>
                </a:tc>
              </a:tr>
              <a:tr h="707457">
                <a:tc>
                  <a:txBody>
                    <a:bodyPr/>
                    <a:lstStyle/>
                    <a:p>
                      <a:r>
                        <a:rPr lang="en-US" sz="2000" dirty="0" smtClean="0"/>
                        <a:t>3</a:t>
                      </a:r>
                      <a:endParaRPr lang="en-US" sz="2000" dirty="0"/>
                    </a:p>
                  </a:txBody>
                  <a:tcPr/>
                </a:tc>
                <a:tc>
                  <a:txBody>
                    <a:bodyPr/>
                    <a:lstStyle/>
                    <a:p>
                      <a:pPr algn="ctr"/>
                      <a:r>
                        <a:rPr lang="en-US" sz="2000" dirty="0" smtClean="0"/>
                        <a:t>EAST</a:t>
                      </a:r>
                      <a:endParaRPr lang="en-US" sz="2000" dirty="0"/>
                    </a:p>
                  </a:txBody>
                  <a:tcPr/>
                </a:tc>
                <a:tc>
                  <a:txBody>
                    <a:bodyPr/>
                    <a:lstStyle/>
                    <a:p>
                      <a:pPr algn="ctr"/>
                      <a:r>
                        <a:rPr lang="en-US" sz="2000" dirty="0" smtClean="0"/>
                        <a:t>8</a:t>
                      </a:r>
                      <a:endParaRPr lang="en-US" sz="2000" dirty="0"/>
                    </a:p>
                  </a:txBody>
                  <a:tcPr/>
                </a:tc>
              </a:tr>
              <a:tr h="707457">
                <a:tc>
                  <a:txBody>
                    <a:bodyPr/>
                    <a:lstStyle/>
                    <a:p>
                      <a:r>
                        <a:rPr lang="en-US" sz="2000" dirty="0" smtClean="0"/>
                        <a:t>4</a:t>
                      </a:r>
                      <a:endParaRPr lang="en-US" sz="2000" dirty="0"/>
                    </a:p>
                  </a:txBody>
                  <a:tcPr/>
                </a:tc>
                <a:tc>
                  <a:txBody>
                    <a:bodyPr/>
                    <a:lstStyle/>
                    <a:p>
                      <a:pPr algn="ctr"/>
                      <a:r>
                        <a:rPr lang="en-US" sz="2000" dirty="0" smtClean="0"/>
                        <a:t>WEST</a:t>
                      </a:r>
                      <a:endParaRPr lang="en-US" sz="2000" dirty="0"/>
                    </a:p>
                  </a:txBody>
                  <a:tcPr/>
                </a:tc>
                <a:tc>
                  <a:txBody>
                    <a:bodyPr/>
                    <a:lstStyle/>
                    <a:p>
                      <a:pPr algn="ctr"/>
                      <a:r>
                        <a:rPr lang="en-US" sz="2000" dirty="0" smtClean="0"/>
                        <a:t>8</a:t>
                      </a:r>
                      <a:endParaRPr lang="en-US" sz="2000" dirty="0"/>
                    </a:p>
                  </a:txBody>
                  <a:tcPr/>
                </a:tc>
              </a:tr>
              <a:tr h="707457">
                <a:tc>
                  <a:txBody>
                    <a:bodyPr/>
                    <a:lstStyle/>
                    <a:p>
                      <a:r>
                        <a:rPr lang="en-US" sz="2000" dirty="0" smtClean="0"/>
                        <a:t>5</a:t>
                      </a:r>
                      <a:endParaRPr lang="en-US" sz="2000" dirty="0"/>
                    </a:p>
                  </a:txBody>
                  <a:tcPr/>
                </a:tc>
                <a:tc>
                  <a:txBody>
                    <a:bodyPr/>
                    <a:lstStyle/>
                    <a:p>
                      <a:pPr algn="ctr"/>
                      <a:r>
                        <a:rPr lang="en-US" sz="2000" dirty="0" smtClean="0"/>
                        <a:t>URBAN</a:t>
                      </a:r>
                      <a:endParaRPr lang="en-US" sz="2000" dirty="0"/>
                    </a:p>
                  </a:txBody>
                  <a:tcPr/>
                </a:tc>
                <a:tc>
                  <a:txBody>
                    <a:bodyPr/>
                    <a:lstStyle/>
                    <a:p>
                      <a:pPr algn="ctr"/>
                      <a:r>
                        <a:rPr lang="en-US" sz="2000" dirty="0" smtClean="0"/>
                        <a:t>1</a:t>
                      </a:r>
                      <a:endParaRPr lang="en-US" sz="2000" dirty="0"/>
                    </a:p>
                  </a:txBody>
                  <a:tcPr/>
                </a:tc>
              </a:tr>
              <a:tr h="707457">
                <a:tc>
                  <a:txBody>
                    <a:bodyPr/>
                    <a:lstStyle/>
                    <a:p>
                      <a:endParaRPr lang="en-US" sz="2000" dirty="0"/>
                    </a:p>
                  </a:txBody>
                  <a:tcPr/>
                </a:tc>
                <a:tc>
                  <a:txBody>
                    <a:bodyPr/>
                    <a:lstStyle/>
                    <a:p>
                      <a:pPr algn="ctr"/>
                      <a:r>
                        <a:rPr lang="en-US" sz="2000" dirty="0" smtClean="0"/>
                        <a:t>TOTAL</a:t>
                      </a:r>
                      <a:endParaRPr lang="en-US" sz="2000" dirty="0"/>
                    </a:p>
                  </a:txBody>
                  <a:tcPr/>
                </a:tc>
                <a:tc>
                  <a:txBody>
                    <a:bodyPr/>
                    <a:lstStyle/>
                    <a:p>
                      <a:pPr algn="ctr"/>
                      <a:r>
                        <a:rPr lang="en-US" sz="2000" dirty="0" smtClean="0"/>
                        <a:t>31</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RKS TRAINING</a:t>
            </a:r>
            <a:endParaRPr lang="en-US" dirty="0"/>
          </a:p>
        </p:txBody>
      </p:sp>
      <p:sp>
        <p:nvSpPr>
          <p:cNvPr id="3" name="Content Placeholder 2"/>
          <p:cNvSpPr>
            <a:spLocks noGrp="1"/>
          </p:cNvSpPr>
          <p:nvPr>
            <p:ph idx="1"/>
          </p:nvPr>
        </p:nvSpPr>
        <p:spPr/>
        <p:txBody>
          <a:bodyPr/>
          <a:lstStyle/>
          <a:p>
            <a:r>
              <a:rPr lang="en-US" dirty="0" smtClean="0"/>
              <a:t>RKS Training completed in three Districts, North, West and East . South District RKS to be trained.</a:t>
            </a:r>
          </a:p>
          <a:p>
            <a:r>
              <a:rPr lang="en-US" dirty="0" smtClean="0"/>
              <a:t>The trainings were conducted in conference Hall of District hospitals, Hotels,</a:t>
            </a:r>
          </a:p>
          <a:p>
            <a:r>
              <a:rPr lang="en-US" dirty="0" smtClean="0"/>
              <a:t>One day training attended by </a:t>
            </a:r>
            <a:r>
              <a:rPr lang="en-US" dirty="0" err="1" smtClean="0"/>
              <a:t>Zilla</a:t>
            </a:r>
            <a:r>
              <a:rPr lang="en-US" dirty="0" smtClean="0"/>
              <a:t> </a:t>
            </a:r>
            <a:r>
              <a:rPr lang="en-US" dirty="0" err="1" smtClean="0"/>
              <a:t>Adakshya</a:t>
            </a:r>
            <a:r>
              <a:rPr lang="en-US" dirty="0" smtClean="0"/>
              <a:t>, DC, BDOs and other members.</a:t>
            </a:r>
          </a:p>
          <a:p>
            <a:endParaRPr lang="en-US" dirty="0"/>
          </a:p>
        </p:txBody>
      </p:sp>
    </p:spTree>
    <p:extLst>
      <p:ext uri="{BB962C8B-B14F-4D97-AF65-F5344CB8AC3E}">
        <p14:creationId xmlns:p14="http://schemas.microsoft.com/office/powerpoint/2010/main" val="1638675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CONSTRAINTS RKS</a:t>
            </a:r>
            <a:endParaRPr lang="en-US" dirty="0"/>
          </a:p>
        </p:txBody>
      </p:sp>
      <p:sp>
        <p:nvSpPr>
          <p:cNvPr id="3" name="Content Placeholder 2"/>
          <p:cNvSpPr>
            <a:spLocks noGrp="1"/>
          </p:cNvSpPr>
          <p:nvPr>
            <p:ph idx="1"/>
          </p:nvPr>
        </p:nvSpPr>
        <p:spPr/>
        <p:txBody>
          <a:bodyPr/>
          <a:lstStyle/>
          <a:p>
            <a:r>
              <a:rPr lang="en-US" dirty="0" smtClean="0"/>
              <a:t>Getting Dates for quarterly meeting  from chairpersons and members a problem.</a:t>
            </a:r>
          </a:p>
          <a:p>
            <a:r>
              <a:rPr lang="en-US" dirty="0" smtClean="0"/>
              <a:t>Frequent transfers of BDOs .</a:t>
            </a:r>
          </a:p>
          <a:p>
            <a:pPr marL="0" indent="0">
              <a:buNone/>
            </a:pPr>
            <a:endParaRPr lang="en-US" dirty="0"/>
          </a:p>
        </p:txBody>
      </p:sp>
    </p:spTree>
    <p:extLst>
      <p:ext uri="{BB962C8B-B14F-4D97-AF65-F5344CB8AC3E}">
        <p14:creationId xmlns:p14="http://schemas.microsoft.com/office/powerpoint/2010/main" val="2897033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762000"/>
          </a:xfrm>
        </p:spPr>
        <p:txBody>
          <a:bodyPr>
            <a:normAutofit fontScale="90000"/>
          </a:bodyPr>
          <a:lstStyle/>
          <a:p>
            <a:pPr algn="just" eaLnBrk="1" hangingPunct="1"/>
            <a:r>
              <a:rPr lang="en-US" dirty="0" smtClean="0"/>
              <a:t>		BODIES UNDER R.K.S</a:t>
            </a:r>
          </a:p>
        </p:txBody>
      </p:sp>
      <p:sp>
        <p:nvSpPr>
          <p:cNvPr id="6147" name="Content Placeholder 2"/>
          <p:cNvSpPr>
            <a:spLocks noGrp="1"/>
          </p:cNvSpPr>
          <p:nvPr>
            <p:ph idx="1"/>
          </p:nvPr>
        </p:nvSpPr>
        <p:spPr>
          <a:xfrm>
            <a:off x="609600" y="1143000"/>
            <a:ext cx="8077200" cy="5181600"/>
          </a:xfrm>
        </p:spPr>
        <p:txBody>
          <a:bodyPr/>
          <a:lstStyle/>
          <a:p>
            <a:pPr eaLnBrk="1" hangingPunct="1"/>
            <a:r>
              <a:rPr lang="en-US" dirty="0" smtClean="0"/>
              <a:t>GOVERNING BODY</a:t>
            </a:r>
          </a:p>
          <a:p>
            <a:pPr eaLnBrk="1" hangingPunct="1">
              <a:buFont typeface="Arial" charset="0"/>
              <a:buNone/>
            </a:pPr>
            <a:endParaRPr lang="en-US" dirty="0" smtClean="0"/>
          </a:p>
        </p:txBody>
      </p:sp>
      <p:graphicFrame>
        <p:nvGraphicFramePr>
          <p:cNvPr id="4" name="Table 3"/>
          <p:cNvGraphicFramePr>
            <a:graphicFrameLocks noGrp="1"/>
          </p:cNvGraphicFramePr>
          <p:nvPr/>
        </p:nvGraphicFramePr>
        <p:xfrm>
          <a:off x="304800" y="1828800"/>
          <a:ext cx="8610600" cy="4876795"/>
        </p:xfrm>
        <a:graphic>
          <a:graphicData uri="http://schemas.openxmlformats.org/drawingml/2006/table">
            <a:tbl>
              <a:tblPr firstRow="1" bandRow="1">
                <a:tableStyleId>{2D5ABB26-0587-4C30-8999-92F81FD0307C}</a:tableStyleId>
              </a:tblPr>
              <a:tblGrid>
                <a:gridCol w="3311769"/>
                <a:gridCol w="5298831"/>
              </a:tblGrid>
              <a:tr h="500184">
                <a:tc>
                  <a:txBody>
                    <a:bodyPr/>
                    <a:lstStyle/>
                    <a:p>
                      <a:r>
                        <a:rPr lang="en-US" dirty="0" smtClean="0"/>
                        <a:t>CHAIRPERSON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ZILLA ADHAKSHYA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84">
                <a:tc>
                  <a:txBody>
                    <a:bodyPr/>
                    <a:lstStyle/>
                    <a:p>
                      <a:r>
                        <a:rPr lang="en-US" dirty="0" smtClean="0"/>
                        <a:t>VICE CHAIR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DISTRICT MAGISTRATE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84">
                <a:tc>
                  <a:txBody>
                    <a:bodyPr/>
                    <a:lstStyle/>
                    <a:p>
                      <a:r>
                        <a:rPr lang="en-US" dirty="0" smtClean="0"/>
                        <a:t>MEMBER SECRETARY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C.M.O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5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MEMBERS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DISTRICT MEDICAL SUPERINTENDENT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PRESIDENT OF NAGAR</a:t>
                      </a:r>
                      <a:r>
                        <a:rPr lang="en-US" baseline="0" dirty="0" smtClean="0"/>
                        <a:t> NIGAM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NOMINEE OF ZILLA ADHAKSHYA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NOMINEE OF D.C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SENIOR MEDICAL OFFICER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CONT…</a:t>
            </a:r>
          </a:p>
        </p:txBody>
      </p:sp>
      <p:sp>
        <p:nvSpPr>
          <p:cNvPr id="8195" name="Text Placeholder 2"/>
          <p:cNvSpPr>
            <a:spLocks noGrp="1"/>
          </p:cNvSpPr>
          <p:nvPr>
            <p:ph type="body" idx="1"/>
          </p:nvPr>
        </p:nvSpPr>
        <p:spPr>
          <a:xfrm>
            <a:off x="457200" y="380999"/>
            <a:ext cx="8229600" cy="1066801"/>
          </a:xfrm>
        </p:spPr>
        <p:txBody>
          <a:bodyPr/>
          <a:lstStyle/>
          <a:p>
            <a:pPr eaLnBrk="1" hangingPunct="1"/>
            <a:r>
              <a:rPr lang="en-US" sz="4000" dirty="0" smtClean="0"/>
              <a:t>		EXECUTIVE BODY</a:t>
            </a:r>
          </a:p>
        </p:txBody>
      </p:sp>
      <p:graphicFrame>
        <p:nvGraphicFramePr>
          <p:cNvPr id="7" name="Content Placeholder 6"/>
          <p:cNvGraphicFramePr>
            <a:graphicFrameLocks noGrp="1"/>
          </p:cNvGraphicFramePr>
          <p:nvPr>
            <p:ph sz="half" idx="2"/>
          </p:nvPr>
        </p:nvGraphicFramePr>
        <p:xfrm>
          <a:off x="1219200" y="1981200"/>
          <a:ext cx="6553200" cy="4693338"/>
        </p:xfrm>
        <a:graphic>
          <a:graphicData uri="http://schemas.openxmlformats.org/drawingml/2006/table">
            <a:tbl>
              <a:tblPr firstRow="1" bandRow="1">
                <a:tableStyleId>{2D5ABB26-0587-4C30-8999-92F81FD0307C}</a:tableStyleId>
              </a:tblPr>
              <a:tblGrid>
                <a:gridCol w="3276600"/>
                <a:gridCol w="3276600"/>
              </a:tblGrid>
              <a:tr h="137160">
                <a:tc>
                  <a:txBody>
                    <a:bodyPr/>
                    <a:lstStyle/>
                    <a:p>
                      <a:r>
                        <a:rPr lang="en-US" i="1" dirty="0" smtClean="0"/>
                        <a:t>CHAIRPERSON</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C.M.O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437">
                <a:tc>
                  <a:txBody>
                    <a:bodyPr/>
                    <a:lstStyle/>
                    <a:p>
                      <a:r>
                        <a:rPr lang="en-US" i="1" dirty="0" smtClean="0"/>
                        <a:t>MEMBER SECRETARY</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437">
                <a:tc>
                  <a:txBody>
                    <a:bodyPr/>
                    <a:lstStyle/>
                    <a:p>
                      <a:r>
                        <a:rPr lang="en-US" i="1" dirty="0" smtClean="0"/>
                        <a:t>MEMBERS</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SR MEDICAL OFFICER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43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NOMINEE OF ZILLA</a:t>
                      </a:r>
                      <a:r>
                        <a:rPr lang="en-US" baseline="0" dirty="0" smtClean="0"/>
                        <a:t> PARISHAD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NOMINEE OF D.C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43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NGO</a:t>
                      </a:r>
                      <a:r>
                        <a:rPr lang="en-US" baseline="0" dirty="0" smtClean="0"/>
                        <a:t> REPRESENTATIVES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642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ADDITIONAL MEMBERS AS MAY BE CO-OPTED BY THE EXECUTIVE 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219200"/>
          </a:xfrm>
        </p:spPr>
        <p:txBody>
          <a:bodyPr>
            <a:normAutofit fontScale="90000"/>
          </a:bodyPr>
          <a:lstStyle/>
          <a:p>
            <a:pPr eaLnBrk="1" hangingPunct="1"/>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MONITORING COMMITTEE</a:t>
            </a:r>
            <a:br>
              <a:rPr lang="en-US" dirty="0" smtClean="0"/>
            </a:br>
            <a:endParaRPr lang="en-US" dirty="0" smtClean="0"/>
          </a:p>
        </p:txBody>
      </p:sp>
      <p:graphicFrame>
        <p:nvGraphicFramePr>
          <p:cNvPr id="5" name="Content Placeholder 4"/>
          <p:cNvGraphicFramePr>
            <a:graphicFrameLocks noGrp="1"/>
          </p:cNvGraphicFramePr>
          <p:nvPr>
            <p:ph idx="1"/>
          </p:nvPr>
        </p:nvGraphicFramePr>
        <p:xfrm>
          <a:off x="609600" y="2339340"/>
          <a:ext cx="8077200" cy="3528060"/>
        </p:xfrm>
        <a:graphic>
          <a:graphicData uri="http://schemas.openxmlformats.org/drawingml/2006/table">
            <a:tbl>
              <a:tblPr firstRow="1" bandRow="1">
                <a:tableStyleId>{2D5ABB26-0587-4C30-8999-92F81FD0307C}</a:tableStyleId>
              </a:tblPr>
              <a:tblGrid>
                <a:gridCol w="3215922"/>
                <a:gridCol w="4861278"/>
              </a:tblGrid>
              <a:tr h="656133">
                <a:tc>
                  <a:txBody>
                    <a:bodyPr/>
                    <a:lstStyle/>
                    <a:p>
                      <a:r>
                        <a:rPr lang="en-US" dirty="0" smtClean="0"/>
                        <a:t>CHAIRPERSON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EMINENT CITIZEN NOMINEE OF D.C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133">
                <a:tc>
                  <a:txBody>
                    <a:bodyPr/>
                    <a:lstStyle/>
                    <a:p>
                      <a:r>
                        <a:rPr lang="en-US" dirty="0" smtClean="0"/>
                        <a:t>MEMBER SECRETARY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SENIOR MEDICAL OFFICER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133">
                <a:tc>
                  <a:txBody>
                    <a:bodyPr/>
                    <a:lstStyle/>
                    <a:p>
                      <a:r>
                        <a:rPr lang="en-US" dirty="0" smtClean="0"/>
                        <a:t>MEMBER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REPRESENTATIVE OF N.G.O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1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REPRESENTATIVE</a:t>
                      </a:r>
                      <a:r>
                        <a:rPr lang="en-US" baseline="0" dirty="0" smtClean="0"/>
                        <a:t> OF NAGAR PANCHAYAT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352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ADDITIONAL MEMBERS</a:t>
                      </a:r>
                      <a:r>
                        <a:rPr lang="en-US" baseline="0" dirty="0" smtClean="0"/>
                        <a:t> AS CO-OPTED BY THE COMMITTEE.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762000"/>
          </a:xfrm>
        </p:spPr>
        <p:txBody>
          <a:bodyPr>
            <a:normAutofit fontScale="90000"/>
          </a:bodyPr>
          <a:lstStyle/>
          <a:p>
            <a:pPr algn="just"/>
            <a:r>
              <a:rPr lang="en-IN" dirty="0" smtClean="0"/>
              <a:t>		</a:t>
            </a:r>
            <a:r>
              <a:rPr lang="en-IN" dirty="0" err="1" smtClean="0"/>
              <a:t>Rogi</a:t>
            </a:r>
            <a:r>
              <a:rPr lang="en-IN" dirty="0" smtClean="0"/>
              <a:t> </a:t>
            </a:r>
            <a:r>
              <a:rPr lang="en-IN" dirty="0" err="1" smtClean="0"/>
              <a:t>kalyan</a:t>
            </a:r>
            <a:r>
              <a:rPr lang="en-IN" dirty="0" smtClean="0"/>
              <a:t> </a:t>
            </a:r>
            <a:r>
              <a:rPr lang="en-IN" dirty="0" err="1" smtClean="0"/>
              <a:t>samiti</a:t>
            </a:r>
            <a:endParaRPr lang="en-IN" dirty="0" smtClean="0"/>
          </a:p>
        </p:txBody>
      </p:sp>
      <p:sp>
        <p:nvSpPr>
          <p:cNvPr id="15363" name="Content Placeholder 2"/>
          <p:cNvSpPr>
            <a:spLocks noGrp="1"/>
          </p:cNvSpPr>
          <p:nvPr>
            <p:ph idx="1"/>
          </p:nvPr>
        </p:nvSpPr>
        <p:spPr/>
        <p:txBody>
          <a:bodyPr>
            <a:normAutofit/>
          </a:bodyPr>
          <a:lstStyle/>
          <a:p>
            <a:r>
              <a:rPr lang="en-IN" dirty="0" smtClean="0"/>
              <a:t>Total 31 RKS </a:t>
            </a:r>
            <a:r>
              <a:rPr lang="en-IN" dirty="0" err="1" smtClean="0"/>
              <a:t>comittees</a:t>
            </a:r>
            <a:r>
              <a:rPr lang="en-IN" dirty="0" smtClean="0"/>
              <a:t> in State.</a:t>
            </a:r>
          </a:p>
          <a:p>
            <a:r>
              <a:rPr lang="en-IN" dirty="0" smtClean="0"/>
              <a:t>Quarterly meeting of RKS is being held at District and PHC.</a:t>
            </a:r>
          </a:p>
          <a:p>
            <a:r>
              <a:rPr lang="en-IN" dirty="0" smtClean="0"/>
              <a:t>RKS committee have encouraged many private organisation for PPP and companies have donated in kind (example: Renovation of Maternity section at District Hospital </a:t>
            </a:r>
            <a:r>
              <a:rPr lang="en-IN" dirty="0" err="1" smtClean="0"/>
              <a:t>Singtam</a:t>
            </a:r>
            <a:r>
              <a:rPr lang="en-IN" dirty="0" smtClean="0"/>
              <a:t>.(NHPC), Inverters (</a:t>
            </a:r>
            <a:r>
              <a:rPr lang="en-IN" dirty="0" err="1" smtClean="0"/>
              <a:t>Alkem</a:t>
            </a:r>
            <a:r>
              <a:rPr lang="en-IN" dirty="0" smtClean="0"/>
              <a:t>), Ambulance, fridge etc (Golden Cross) at District and PHC.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C:\Users\PratapDDM\Desktop\sukraj photos\20140904_120322.jpg"/>
          <p:cNvPicPr>
            <a:picLocks noChangeAspect="1" noChangeArrowheads="1"/>
          </p:cNvPicPr>
          <p:nvPr/>
        </p:nvPicPr>
        <p:blipFill>
          <a:blip r:embed="rId2" cstate="print"/>
          <a:srcRect/>
          <a:stretch>
            <a:fillRect/>
          </a:stretch>
        </p:blipFill>
        <p:spPr bwMode="auto">
          <a:xfrm>
            <a:off x="228600" y="762000"/>
            <a:ext cx="3810000" cy="5867400"/>
          </a:xfrm>
          <a:prstGeom prst="rect">
            <a:avLst/>
          </a:prstGeom>
          <a:noFill/>
          <a:ln w="9525">
            <a:noFill/>
            <a:miter lim="800000"/>
            <a:headEnd/>
            <a:tailEnd/>
          </a:ln>
        </p:spPr>
      </p:pic>
      <p:sp>
        <p:nvSpPr>
          <p:cNvPr id="23555" name="TextBox 1"/>
          <p:cNvSpPr txBox="1">
            <a:spLocks noChangeArrowheads="1"/>
          </p:cNvSpPr>
          <p:nvPr/>
        </p:nvSpPr>
        <p:spPr bwMode="auto">
          <a:xfrm>
            <a:off x="1600200" y="381000"/>
            <a:ext cx="7010400" cy="369888"/>
          </a:xfrm>
          <a:prstGeom prst="rect">
            <a:avLst/>
          </a:prstGeom>
          <a:noFill/>
          <a:ln w="9525">
            <a:noFill/>
            <a:miter lim="800000"/>
            <a:headEnd/>
            <a:tailEnd/>
          </a:ln>
        </p:spPr>
        <p:txBody>
          <a:bodyPr>
            <a:spAutoFit/>
          </a:bodyPr>
          <a:lstStyle/>
          <a:p>
            <a:pPr algn="ctr"/>
            <a:r>
              <a:rPr lang="en-US" b="1">
                <a:latin typeface="Georgia" pitchFamily="18" charset="0"/>
              </a:rPr>
              <a:t>DOCTORS DUTY ROOM (TRAUMA SECTION)</a:t>
            </a:r>
          </a:p>
        </p:txBody>
      </p:sp>
      <p:pic>
        <p:nvPicPr>
          <p:cNvPr id="23556" name="Picture 11" descr="C:\Users\PratapDDM\Desktop\sukraj photos\20140904_120459.jpg"/>
          <p:cNvPicPr>
            <a:picLocks noChangeAspect="1" noChangeArrowheads="1"/>
          </p:cNvPicPr>
          <p:nvPr/>
        </p:nvPicPr>
        <p:blipFill>
          <a:blip r:embed="rId3" cstate="print"/>
          <a:srcRect/>
          <a:stretch>
            <a:fillRect/>
          </a:stretch>
        </p:blipFill>
        <p:spPr bwMode="auto">
          <a:xfrm>
            <a:off x="4114800" y="762000"/>
            <a:ext cx="4876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533400" y="533400"/>
            <a:ext cx="7239000" cy="369888"/>
          </a:xfrm>
          <a:prstGeom prst="rect">
            <a:avLst/>
          </a:prstGeom>
          <a:noFill/>
          <a:ln w="9525">
            <a:noFill/>
            <a:miter lim="800000"/>
            <a:headEnd/>
            <a:tailEnd/>
          </a:ln>
        </p:spPr>
        <p:txBody>
          <a:bodyPr>
            <a:spAutoFit/>
          </a:bodyPr>
          <a:lstStyle/>
          <a:p>
            <a:pPr algn="ctr"/>
            <a:r>
              <a:rPr lang="en-US" b="1">
                <a:latin typeface="Georgia" pitchFamily="18" charset="0"/>
              </a:rPr>
              <a:t>MAIN OT:</a:t>
            </a:r>
          </a:p>
        </p:txBody>
      </p:sp>
      <p:pic>
        <p:nvPicPr>
          <p:cNvPr id="24579" name="Picture 2" descr="C:\Users\PratapDDM\Desktop\sukraj photos\20140904_120511.jpg"/>
          <p:cNvPicPr>
            <a:picLocks noChangeAspect="1" noChangeArrowheads="1"/>
          </p:cNvPicPr>
          <p:nvPr/>
        </p:nvPicPr>
        <p:blipFill>
          <a:blip r:embed="rId2" cstate="print"/>
          <a:srcRect/>
          <a:stretch>
            <a:fillRect/>
          </a:stretch>
        </p:blipFill>
        <p:spPr bwMode="auto">
          <a:xfrm>
            <a:off x="76200" y="838200"/>
            <a:ext cx="4076700" cy="5954713"/>
          </a:xfrm>
          <a:prstGeom prst="rect">
            <a:avLst/>
          </a:prstGeom>
          <a:noFill/>
          <a:ln w="9525">
            <a:noFill/>
            <a:miter lim="800000"/>
            <a:headEnd/>
            <a:tailEnd/>
          </a:ln>
        </p:spPr>
      </p:pic>
      <p:pic>
        <p:nvPicPr>
          <p:cNvPr id="24580" name="Picture 3" descr="C:\Users\PratapDDM\Desktop\sukraj photos\20140904_120542.jpg"/>
          <p:cNvPicPr>
            <a:picLocks noChangeAspect="1" noChangeArrowheads="1"/>
          </p:cNvPicPr>
          <p:nvPr/>
        </p:nvPicPr>
        <p:blipFill>
          <a:blip r:embed="rId3" cstate="print"/>
          <a:srcRect/>
          <a:stretch>
            <a:fillRect/>
          </a:stretch>
        </p:blipFill>
        <p:spPr bwMode="auto">
          <a:xfrm>
            <a:off x="4343400" y="838200"/>
            <a:ext cx="4648200" cy="595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52400" y="152400"/>
            <a:ext cx="8763000" cy="369888"/>
          </a:xfrm>
          <a:prstGeom prst="rect">
            <a:avLst/>
          </a:prstGeom>
          <a:noFill/>
          <a:ln w="9525">
            <a:noFill/>
            <a:miter lim="800000"/>
            <a:headEnd/>
            <a:tailEnd/>
          </a:ln>
        </p:spPr>
        <p:txBody>
          <a:bodyPr>
            <a:spAutoFit/>
          </a:bodyPr>
          <a:lstStyle/>
          <a:p>
            <a:pPr algn="ctr"/>
            <a:r>
              <a:rPr lang="en-US" b="1">
                <a:latin typeface="Georgia" pitchFamily="18" charset="0"/>
              </a:rPr>
              <a:t>BLOOD STORAGE UNIT:</a:t>
            </a:r>
          </a:p>
        </p:txBody>
      </p:sp>
      <p:pic>
        <p:nvPicPr>
          <p:cNvPr id="28675" name="Picture 2"/>
          <p:cNvPicPr>
            <a:picLocks noChangeAspect="1" noChangeArrowheads="1"/>
          </p:cNvPicPr>
          <p:nvPr/>
        </p:nvPicPr>
        <p:blipFill>
          <a:blip r:embed="rId2" cstate="print"/>
          <a:srcRect/>
          <a:stretch>
            <a:fillRect/>
          </a:stretch>
        </p:blipFill>
        <p:spPr bwMode="auto">
          <a:xfrm>
            <a:off x="304800" y="685800"/>
            <a:ext cx="8610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476672"/>
          </a:xfrm>
        </p:spPr>
        <p:txBody>
          <a:bodyPr>
            <a:noAutofit/>
          </a:bodyPr>
          <a:lstStyle/>
          <a:p>
            <a:r>
              <a:rPr lang="en-IN" sz="2400" b="1" dirty="0" smtClean="0">
                <a:solidFill>
                  <a:srgbClr val="002060"/>
                </a:solidFill>
              </a:rPr>
              <a:t>PROGRESS MADE BY SIKKIM IN HEALTH CARE</a:t>
            </a:r>
            <a:endParaRPr lang="en-IN" sz="24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4249369"/>
              </p:ext>
            </p:extLst>
          </p:nvPr>
        </p:nvGraphicFramePr>
        <p:xfrm>
          <a:off x="304800" y="685798"/>
          <a:ext cx="8534401" cy="5496710"/>
        </p:xfrm>
        <a:graphic>
          <a:graphicData uri="http://schemas.openxmlformats.org/drawingml/2006/table">
            <a:tbl>
              <a:tblPr firstRow="1" bandRow="1">
                <a:tableStyleId>{5C22544A-7EE6-4342-B048-85BDC9FD1C3A}</a:tableStyleId>
              </a:tblPr>
              <a:tblGrid>
                <a:gridCol w="3433228"/>
                <a:gridCol w="1976972"/>
                <a:gridCol w="1600200"/>
                <a:gridCol w="1524001"/>
              </a:tblGrid>
              <a:tr h="356907">
                <a:tc>
                  <a:txBody>
                    <a:bodyPr/>
                    <a:lstStyle/>
                    <a:p>
                      <a:pPr algn="just">
                        <a:lnSpc>
                          <a:spcPct val="115000"/>
                        </a:lnSpc>
                        <a:spcAft>
                          <a:spcPts val="0"/>
                        </a:spcAft>
                      </a:pPr>
                      <a:r>
                        <a:rPr lang="en-IN" sz="2000" b="1" dirty="0">
                          <a:effectLst/>
                          <a:latin typeface="Cambria"/>
                          <a:ea typeface="Calibri"/>
                          <a:cs typeface="Mangal"/>
                        </a:rPr>
                        <a:t>INDICATORS</a:t>
                      </a:r>
                      <a:endParaRPr lang="en-IN" sz="1600" b="1" dirty="0">
                        <a:effectLst/>
                        <a:latin typeface="Calibri"/>
                        <a:ea typeface="Calibri"/>
                        <a:cs typeface="Mangal"/>
                      </a:endParaRPr>
                    </a:p>
                  </a:txBody>
                  <a:tcPr marL="68580" marR="68580" marT="0" marB="0"/>
                </a:tc>
                <a:tc>
                  <a:txBody>
                    <a:bodyPr/>
                    <a:lstStyle/>
                    <a:p>
                      <a:pPr algn="just">
                        <a:lnSpc>
                          <a:spcPct val="115000"/>
                        </a:lnSpc>
                        <a:spcAft>
                          <a:spcPts val="0"/>
                        </a:spcAft>
                      </a:pPr>
                      <a:r>
                        <a:rPr lang="en-IN" sz="2000" b="1" dirty="0">
                          <a:effectLst/>
                          <a:latin typeface="Cambria"/>
                          <a:ea typeface="Calibri"/>
                          <a:cs typeface="Mangal"/>
                        </a:rPr>
                        <a:t>SOURCE</a:t>
                      </a:r>
                      <a:endParaRPr lang="en-IN" sz="1600" b="1" dirty="0">
                        <a:effectLst/>
                        <a:latin typeface="Calibri"/>
                        <a:ea typeface="Calibri"/>
                        <a:cs typeface="Mangal"/>
                      </a:endParaRPr>
                    </a:p>
                  </a:txBody>
                  <a:tcPr marL="68580" marR="68580" marT="0" marB="0"/>
                </a:tc>
                <a:tc>
                  <a:txBody>
                    <a:bodyPr/>
                    <a:lstStyle/>
                    <a:p>
                      <a:pPr algn="just">
                        <a:lnSpc>
                          <a:spcPct val="115000"/>
                        </a:lnSpc>
                        <a:spcAft>
                          <a:spcPts val="0"/>
                        </a:spcAft>
                      </a:pPr>
                      <a:r>
                        <a:rPr lang="en-IN" sz="2000" b="1" dirty="0">
                          <a:effectLst/>
                          <a:latin typeface="Cambria"/>
                          <a:ea typeface="Calibri"/>
                          <a:cs typeface="Mangal"/>
                        </a:rPr>
                        <a:t>SIKKIM</a:t>
                      </a:r>
                      <a:endParaRPr lang="en-IN" sz="16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latin typeface="Cambria"/>
                          <a:ea typeface="Calibri"/>
                          <a:cs typeface="Mangal"/>
                        </a:rPr>
                        <a:t>INDIA</a:t>
                      </a:r>
                      <a:endParaRPr lang="en-IN" sz="1600" b="1" dirty="0">
                        <a:effectLst/>
                        <a:latin typeface="Calibri"/>
                        <a:ea typeface="Calibri"/>
                        <a:cs typeface="Mangal"/>
                      </a:endParaRPr>
                    </a:p>
                  </a:txBody>
                  <a:tcPr marL="68580" marR="68580" marT="0" marB="0"/>
                </a:tc>
              </a:tr>
              <a:tr h="747411">
                <a:tc>
                  <a:txBody>
                    <a:bodyPr/>
                    <a:lstStyle/>
                    <a:p>
                      <a:pPr algn="just">
                        <a:lnSpc>
                          <a:spcPct val="115000"/>
                        </a:lnSpc>
                        <a:spcAft>
                          <a:spcPts val="0"/>
                        </a:spcAft>
                      </a:pPr>
                      <a:r>
                        <a:rPr lang="en-IN" sz="2000" b="0" dirty="0">
                          <a:effectLst/>
                          <a:latin typeface="Cambria"/>
                          <a:ea typeface="Calibri"/>
                          <a:cs typeface="Mangal"/>
                        </a:rPr>
                        <a:t>Crude Birth Rate </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a:effectLst/>
                          <a:latin typeface="Cambria"/>
                          <a:ea typeface="Calibri"/>
                          <a:cs typeface="Mangal"/>
                        </a:rPr>
                        <a:t>SRS </a:t>
                      </a:r>
                      <a:r>
                        <a:rPr lang="en-IN" sz="2000" b="0" dirty="0" smtClean="0">
                          <a:effectLst/>
                          <a:latin typeface="Cambria"/>
                          <a:ea typeface="Calibri"/>
                          <a:cs typeface="Mangal"/>
                        </a:rPr>
                        <a:t>2013</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smtClean="0">
                          <a:effectLst/>
                          <a:latin typeface="Cambria"/>
                          <a:ea typeface="Calibri"/>
                          <a:cs typeface="Mangal"/>
                        </a:rPr>
                        <a:t>17.1</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US" sz="2000" b="0" dirty="0" smtClean="0">
                          <a:effectLst/>
                          <a:latin typeface="Cambria"/>
                          <a:ea typeface="Calibri"/>
                          <a:cs typeface="Mangal"/>
                        </a:rPr>
                        <a:t>21.4</a:t>
                      </a:r>
                      <a:endParaRPr lang="en-IN" sz="1600" b="0" dirty="0">
                        <a:effectLst/>
                        <a:latin typeface="Calibri"/>
                        <a:ea typeface="Calibri"/>
                        <a:cs typeface="Mangal"/>
                      </a:endParaRPr>
                    </a:p>
                  </a:txBody>
                  <a:tcPr marL="68580" marR="68580" marT="0" marB="0"/>
                </a:tc>
              </a:tr>
              <a:tr h="747411">
                <a:tc>
                  <a:txBody>
                    <a:bodyPr/>
                    <a:lstStyle/>
                    <a:p>
                      <a:pPr algn="just">
                        <a:lnSpc>
                          <a:spcPct val="115000"/>
                        </a:lnSpc>
                        <a:spcAft>
                          <a:spcPts val="0"/>
                        </a:spcAft>
                      </a:pPr>
                      <a:r>
                        <a:rPr lang="en-IN" sz="2000" b="0" dirty="0">
                          <a:effectLst/>
                          <a:latin typeface="Cambria"/>
                          <a:ea typeface="Calibri"/>
                          <a:cs typeface="Mangal"/>
                        </a:rPr>
                        <a:t>Crude Death </a:t>
                      </a:r>
                      <a:r>
                        <a:rPr lang="en-IN" sz="2000" b="0" dirty="0" smtClean="0">
                          <a:effectLst/>
                          <a:latin typeface="Cambria"/>
                          <a:ea typeface="Calibri"/>
                          <a:cs typeface="Mangal"/>
                        </a:rPr>
                        <a:t>Rate</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a:effectLst/>
                          <a:latin typeface="Cambria"/>
                          <a:ea typeface="Calibri"/>
                          <a:cs typeface="Mangal"/>
                        </a:rPr>
                        <a:t>SRS </a:t>
                      </a:r>
                      <a:r>
                        <a:rPr lang="en-IN" sz="2000" b="0" dirty="0" smtClean="0">
                          <a:effectLst/>
                          <a:latin typeface="Cambria"/>
                          <a:ea typeface="Calibri"/>
                          <a:cs typeface="Mangal"/>
                        </a:rPr>
                        <a:t>2013</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smtClean="0">
                          <a:effectLst/>
                          <a:latin typeface="Cambria"/>
                          <a:ea typeface="Calibri"/>
                          <a:cs typeface="Mangal"/>
                        </a:rPr>
                        <a:t>5.2</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US" sz="2000" b="0" dirty="0" smtClean="0">
                          <a:effectLst/>
                          <a:latin typeface="Cambria"/>
                          <a:ea typeface="Calibri"/>
                          <a:cs typeface="Mangal"/>
                        </a:rPr>
                        <a:t>7.0</a:t>
                      </a:r>
                      <a:endParaRPr lang="en-IN" sz="1600" b="0" dirty="0">
                        <a:effectLst/>
                        <a:latin typeface="Calibri"/>
                        <a:ea typeface="Calibri"/>
                        <a:cs typeface="Mangal"/>
                      </a:endParaRPr>
                    </a:p>
                  </a:txBody>
                  <a:tcPr marL="68580" marR="68580" marT="0" marB="0"/>
                </a:tc>
              </a:tr>
              <a:tr h="747411">
                <a:tc>
                  <a:txBody>
                    <a:bodyPr/>
                    <a:lstStyle/>
                    <a:p>
                      <a:pPr algn="just">
                        <a:lnSpc>
                          <a:spcPct val="115000"/>
                        </a:lnSpc>
                        <a:spcAft>
                          <a:spcPts val="0"/>
                        </a:spcAft>
                      </a:pPr>
                      <a:r>
                        <a:rPr lang="en-IN" sz="2000" b="0" dirty="0">
                          <a:effectLst/>
                          <a:latin typeface="Cambria"/>
                          <a:ea typeface="Calibri"/>
                          <a:cs typeface="Mangal"/>
                        </a:rPr>
                        <a:t>Infant Mortality Rate </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a:effectLst/>
                          <a:latin typeface="Cambria"/>
                          <a:ea typeface="Calibri"/>
                          <a:cs typeface="Mangal"/>
                        </a:rPr>
                        <a:t>SRS </a:t>
                      </a:r>
                      <a:r>
                        <a:rPr lang="en-IN" sz="2000" b="0" dirty="0" smtClean="0">
                          <a:effectLst/>
                          <a:latin typeface="Cambria"/>
                          <a:ea typeface="Calibri"/>
                          <a:cs typeface="Mangal"/>
                        </a:rPr>
                        <a:t>2013</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smtClean="0">
                          <a:effectLst/>
                          <a:latin typeface="Cambria"/>
                          <a:ea typeface="Calibri"/>
                          <a:cs typeface="Mangal"/>
                        </a:rPr>
                        <a:t>22</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smtClean="0">
                          <a:effectLst/>
                          <a:latin typeface="Cambria"/>
                          <a:ea typeface="Calibri"/>
                          <a:cs typeface="Mangal"/>
                        </a:rPr>
                        <a:t>40</a:t>
                      </a:r>
                      <a:endParaRPr lang="en-IN" sz="1600" b="0" dirty="0">
                        <a:effectLst/>
                        <a:latin typeface="Calibri"/>
                        <a:ea typeface="Calibri"/>
                        <a:cs typeface="Mangal"/>
                      </a:endParaRPr>
                    </a:p>
                  </a:txBody>
                  <a:tcPr marL="68580" marR="68580" marT="0" marB="0"/>
                </a:tc>
              </a:tr>
              <a:tr h="991706">
                <a:tc>
                  <a:txBody>
                    <a:bodyPr/>
                    <a:lstStyle/>
                    <a:p>
                      <a:pPr algn="just">
                        <a:lnSpc>
                          <a:spcPct val="115000"/>
                        </a:lnSpc>
                        <a:spcAft>
                          <a:spcPts val="0"/>
                        </a:spcAft>
                      </a:pPr>
                      <a:r>
                        <a:rPr lang="en-IN" sz="2000" b="0" dirty="0">
                          <a:effectLst/>
                          <a:latin typeface="Cambria"/>
                          <a:ea typeface="Calibri"/>
                          <a:cs typeface="Mangal"/>
                        </a:rPr>
                        <a:t>Maternal </a:t>
                      </a:r>
                      <a:r>
                        <a:rPr lang="en-IN" sz="2000" b="0" dirty="0" smtClean="0">
                          <a:effectLst/>
                          <a:latin typeface="Cambria"/>
                          <a:ea typeface="Calibri"/>
                          <a:cs typeface="Mangal"/>
                        </a:rPr>
                        <a:t>Mortality</a:t>
                      </a:r>
                      <a:r>
                        <a:rPr lang="en-IN" sz="2000" b="0" baseline="0" dirty="0" smtClean="0">
                          <a:effectLst/>
                          <a:latin typeface="Cambria"/>
                          <a:ea typeface="Calibri"/>
                          <a:cs typeface="Mangal"/>
                        </a:rPr>
                        <a:t> Ratio</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endParaRPr lang="en-IN" sz="1600" b="0" dirty="0">
                        <a:effectLst/>
                        <a:latin typeface="Calibri"/>
                        <a:ea typeface="Calibri"/>
                        <a:cs typeface="Mangal"/>
                      </a:endParaRPr>
                    </a:p>
                    <a:p>
                      <a:pPr algn="ctr">
                        <a:lnSpc>
                          <a:spcPct val="115000"/>
                        </a:lnSpc>
                        <a:spcAft>
                          <a:spcPts val="0"/>
                        </a:spcAft>
                      </a:pPr>
                      <a:r>
                        <a:rPr lang="en-IN" sz="2000" b="0" dirty="0" smtClean="0">
                          <a:effectLst/>
                          <a:latin typeface="Cambria"/>
                          <a:ea typeface="Calibri"/>
                          <a:cs typeface="Mangal"/>
                        </a:rPr>
                        <a:t>2015-16</a:t>
                      </a:r>
                      <a:endParaRPr lang="en-IN" sz="1600" b="0" dirty="0">
                        <a:effectLst/>
                        <a:latin typeface="Calibri"/>
                        <a:ea typeface="Calibri"/>
                        <a:cs typeface="Mangal"/>
                      </a:endParaRPr>
                    </a:p>
                    <a:p>
                      <a:pPr algn="ctr">
                        <a:lnSpc>
                          <a:spcPct val="115000"/>
                        </a:lnSpc>
                        <a:spcAft>
                          <a:spcPts val="0"/>
                        </a:spcAft>
                      </a:pPr>
                      <a:r>
                        <a:rPr lang="en-IN" sz="2000" b="0" dirty="0" smtClean="0">
                          <a:effectLst/>
                          <a:latin typeface="Cambria"/>
                          <a:ea typeface="Calibri"/>
                          <a:cs typeface="Mangal"/>
                        </a:rPr>
                        <a:t>(till January)</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endParaRPr lang="en-IN" sz="1600" b="0" dirty="0">
                        <a:effectLst/>
                        <a:latin typeface="Calibri"/>
                        <a:ea typeface="Calibri"/>
                        <a:cs typeface="Mangal"/>
                      </a:endParaRPr>
                    </a:p>
                    <a:p>
                      <a:pPr algn="ctr">
                        <a:lnSpc>
                          <a:spcPct val="115000"/>
                        </a:lnSpc>
                        <a:spcAft>
                          <a:spcPts val="0"/>
                        </a:spcAft>
                      </a:pPr>
                      <a:r>
                        <a:rPr lang="en-IN" sz="2000" b="0" dirty="0">
                          <a:effectLst/>
                          <a:latin typeface="Cambria"/>
                          <a:ea typeface="Calibri"/>
                          <a:cs typeface="Mangal"/>
                        </a:rPr>
                        <a:t> </a:t>
                      </a:r>
                      <a:r>
                        <a:rPr lang="en-US" sz="2000" b="0" smtClean="0">
                          <a:effectLst/>
                          <a:latin typeface="Cambria"/>
                          <a:ea typeface="Calibri"/>
                          <a:cs typeface="Mangal"/>
                        </a:rPr>
                        <a:t>7(absolute </a:t>
                      </a:r>
                      <a:r>
                        <a:rPr lang="en-US" sz="2000" b="0" dirty="0" smtClean="0">
                          <a:effectLst/>
                          <a:latin typeface="Cambria"/>
                          <a:ea typeface="Calibri"/>
                          <a:cs typeface="Mangal"/>
                        </a:rPr>
                        <a:t>no.)</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smtClean="0">
                          <a:effectLst/>
                          <a:latin typeface="Cambria"/>
                          <a:ea typeface="Calibri"/>
                          <a:cs typeface="Mangal"/>
                        </a:rPr>
                        <a:t>178(SRS 2012)</a:t>
                      </a:r>
                      <a:r>
                        <a:rPr lang="en-IN" sz="2000" b="0" dirty="0">
                          <a:effectLst/>
                          <a:latin typeface="Cambria"/>
                          <a:ea typeface="Calibri"/>
                          <a:cs typeface="Mangal"/>
                        </a:rPr>
                        <a:t> </a:t>
                      </a:r>
                      <a:endParaRPr lang="en-IN" sz="1600" b="0" dirty="0">
                        <a:effectLst/>
                        <a:latin typeface="Calibri"/>
                        <a:ea typeface="Calibri"/>
                        <a:cs typeface="Mangal"/>
                      </a:endParaRPr>
                    </a:p>
                  </a:txBody>
                  <a:tcPr marL="68580" marR="68580" marT="0" marB="0"/>
                </a:tc>
              </a:tr>
              <a:tr h="1905864">
                <a:tc>
                  <a:txBody>
                    <a:bodyPr/>
                    <a:lstStyle/>
                    <a:p>
                      <a:pPr algn="just">
                        <a:lnSpc>
                          <a:spcPct val="115000"/>
                        </a:lnSpc>
                        <a:spcAft>
                          <a:spcPts val="0"/>
                        </a:spcAft>
                      </a:pPr>
                      <a:r>
                        <a:rPr lang="en-IN" sz="2000" b="0">
                          <a:effectLst/>
                          <a:latin typeface="Cambria"/>
                          <a:ea typeface="Calibri"/>
                          <a:cs typeface="Mangal"/>
                        </a:rPr>
                        <a:t>Total Fertility Rate (TFR)</a:t>
                      </a:r>
                      <a:endParaRPr lang="en-IN" sz="1600" b="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a:effectLst/>
                          <a:latin typeface="Cambria"/>
                          <a:ea typeface="Calibri"/>
                          <a:cs typeface="Mangal"/>
                        </a:rPr>
                        <a:t>NFHS III(2005-06</a:t>
                      </a:r>
                      <a:r>
                        <a:rPr lang="en-IN" sz="2000" b="0" dirty="0" smtClean="0">
                          <a:effectLst/>
                          <a:latin typeface="Cambria"/>
                          <a:ea typeface="Calibri"/>
                          <a:cs typeface="Mangal"/>
                        </a:rPr>
                        <a:t>)</a:t>
                      </a:r>
                    </a:p>
                    <a:p>
                      <a:pPr algn="ctr">
                        <a:lnSpc>
                          <a:spcPct val="115000"/>
                        </a:lnSpc>
                        <a:spcAft>
                          <a:spcPts val="0"/>
                        </a:spcAft>
                      </a:pPr>
                      <a:r>
                        <a:rPr lang="en-US" sz="2000" b="0" dirty="0" smtClean="0">
                          <a:effectLst/>
                          <a:latin typeface="Cambria"/>
                          <a:ea typeface="Calibri"/>
                          <a:cs typeface="Mangal"/>
                        </a:rPr>
                        <a:t>Family</a:t>
                      </a:r>
                      <a:r>
                        <a:rPr lang="en-US" sz="2000" b="0" baseline="0" dirty="0" smtClean="0">
                          <a:effectLst/>
                          <a:latin typeface="Cambria"/>
                          <a:ea typeface="Calibri"/>
                          <a:cs typeface="Mangal"/>
                        </a:rPr>
                        <a:t> </a:t>
                      </a:r>
                      <a:r>
                        <a:rPr lang="en-US" sz="2000" b="0" baseline="0" dirty="0" err="1" smtClean="0">
                          <a:effectLst/>
                          <a:latin typeface="Cambria"/>
                          <a:ea typeface="Calibri"/>
                          <a:cs typeface="Mangal"/>
                        </a:rPr>
                        <a:t>Planing</a:t>
                      </a:r>
                      <a:r>
                        <a:rPr lang="en-US" sz="2000" b="0" baseline="0" dirty="0" smtClean="0">
                          <a:effectLst/>
                          <a:latin typeface="Cambria"/>
                          <a:ea typeface="Calibri"/>
                          <a:cs typeface="Mangal"/>
                        </a:rPr>
                        <a:t> Division GoI 2013</a:t>
                      </a:r>
                      <a:endParaRPr lang="en-IN" sz="2000" b="0" dirty="0" smtClean="0">
                        <a:effectLst/>
                        <a:latin typeface="Cambria"/>
                        <a:ea typeface="Calibri"/>
                        <a:cs typeface="Mangal"/>
                      </a:endParaRPr>
                    </a:p>
                  </a:txBody>
                  <a:tcPr marL="68580" marR="68580" marT="0" marB="0"/>
                </a:tc>
                <a:tc>
                  <a:txBody>
                    <a:bodyPr/>
                    <a:lstStyle/>
                    <a:p>
                      <a:pPr algn="ctr">
                        <a:lnSpc>
                          <a:spcPct val="115000"/>
                        </a:lnSpc>
                        <a:spcAft>
                          <a:spcPts val="0"/>
                        </a:spcAft>
                      </a:pPr>
                      <a:r>
                        <a:rPr lang="en-IN" sz="2000" b="0" dirty="0" smtClean="0">
                          <a:effectLst/>
                          <a:latin typeface="Cambria"/>
                          <a:ea typeface="Calibri"/>
                          <a:cs typeface="Mangal"/>
                        </a:rPr>
                        <a:t>2.02</a:t>
                      </a:r>
                    </a:p>
                    <a:p>
                      <a:pPr algn="ctr">
                        <a:lnSpc>
                          <a:spcPct val="115000"/>
                        </a:lnSpc>
                        <a:spcAft>
                          <a:spcPts val="0"/>
                        </a:spcAft>
                      </a:pPr>
                      <a:endParaRPr lang="en-IN" sz="2000" b="0" dirty="0" smtClean="0">
                        <a:effectLst/>
                        <a:latin typeface="Cambria"/>
                        <a:ea typeface="Calibri"/>
                        <a:cs typeface="Mangal"/>
                      </a:endParaRPr>
                    </a:p>
                    <a:p>
                      <a:pPr algn="ctr">
                        <a:lnSpc>
                          <a:spcPct val="115000"/>
                        </a:lnSpc>
                        <a:spcAft>
                          <a:spcPts val="0"/>
                        </a:spcAft>
                      </a:pPr>
                      <a:r>
                        <a:rPr lang="en-US" sz="2000" b="0" dirty="0" smtClean="0">
                          <a:effectLst/>
                          <a:latin typeface="Cambria"/>
                          <a:ea typeface="Calibri"/>
                          <a:cs typeface="Mangal"/>
                        </a:rPr>
                        <a:t>1.7</a:t>
                      </a:r>
                      <a:endParaRPr lang="en-IN" sz="1600" b="0"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0" dirty="0" smtClean="0">
                          <a:effectLst/>
                          <a:latin typeface="Cambria"/>
                          <a:ea typeface="Calibri"/>
                          <a:cs typeface="Mangal"/>
                        </a:rPr>
                        <a:t>2.70</a:t>
                      </a:r>
                    </a:p>
                    <a:p>
                      <a:pPr algn="ctr">
                        <a:lnSpc>
                          <a:spcPct val="115000"/>
                        </a:lnSpc>
                        <a:spcAft>
                          <a:spcPts val="0"/>
                        </a:spcAft>
                      </a:pPr>
                      <a:endParaRPr lang="en-US" sz="2000" b="0" dirty="0" smtClean="0">
                        <a:effectLst/>
                        <a:latin typeface="Cambria"/>
                        <a:ea typeface="Calibri"/>
                        <a:cs typeface="Mangal"/>
                      </a:endParaRPr>
                    </a:p>
                    <a:p>
                      <a:pPr algn="ctr">
                        <a:lnSpc>
                          <a:spcPct val="115000"/>
                        </a:lnSpc>
                        <a:spcAft>
                          <a:spcPts val="0"/>
                        </a:spcAft>
                      </a:pPr>
                      <a:r>
                        <a:rPr lang="en-US" sz="2000" b="0" dirty="0" smtClean="0">
                          <a:effectLst/>
                          <a:latin typeface="Cambria"/>
                          <a:ea typeface="Calibri"/>
                          <a:cs typeface="Mangal"/>
                        </a:rPr>
                        <a:t>2.4(SRS 2012)</a:t>
                      </a:r>
                      <a:endParaRPr lang="en-IN" sz="1600" b="0" dirty="0">
                        <a:effectLst/>
                        <a:latin typeface="Calibri"/>
                        <a:ea typeface="Calibri"/>
                        <a:cs typeface="Mangal"/>
                      </a:endParaRPr>
                    </a:p>
                  </a:txBody>
                  <a:tcPr marL="68580" marR="68580" marT="0" marB="0"/>
                </a:tc>
              </a:tr>
            </a:tbl>
          </a:graphicData>
        </a:graphic>
      </p:graphicFrame>
      <p:cxnSp>
        <p:nvCxnSpPr>
          <p:cNvPr id="6" name="Straight Arrow Connector 5"/>
          <p:cNvCxnSpPr/>
          <p:nvPr/>
        </p:nvCxnSpPr>
        <p:spPr>
          <a:xfrm>
            <a:off x="3810000" y="4876800"/>
            <a:ext cx="49530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410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28600" y="152400"/>
            <a:ext cx="8686800" cy="369888"/>
          </a:xfrm>
          <a:prstGeom prst="rect">
            <a:avLst/>
          </a:prstGeom>
          <a:noFill/>
          <a:ln w="9525">
            <a:noFill/>
            <a:miter lim="800000"/>
            <a:headEnd/>
            <a:tailEnd/>
          </a:ln>
        </p:spPr>
        <p:txBody>
          <a:bodyPr>
            <a:spAutoFit/>
          </a:bodyPr>
          <a:lstStyle/>
          <a:p>
            <a:pPr algn="ctr"/>
            <a:r>
              <a:rPr lang="en-US" b="1">
                <a:latin typeface="Georgia" pitchFamily="18" charset="0"/>
              </a:rPr>
              <a:t>RENOVATION OF MALE MEDICAL WARD:</a:t>
            </a:r>
          </a:p>
        </p:txBody>
      </p:sp>
      <p:pic>
        <p:nvPicPr>
          <p:cNvPr id="30723" name="Picture 2" descr="C:\Users\PratapDDM\Desktop\sukraj photos\20140904_121508.jpg"/>
          <p:cNvPicPr>
            <a:picLocks noChangeAspect="1" noChangeArrowheads="1"/>
          </p:cNvPicPr>
          <p:nvPr/>
        </p:nvPicPr>
        <p:blipFill>
          <a:blip r:embed="rId2" cstate="print"/>
          <a:srcRect/>
          <a:stretch>
            <a:fillRect/>
          </a:stretch>
        </p:blipFill>
        <p:spPr bwMode="auto">
          <a:xfrm>
            <a:off x="76200" y="522288"/>
            <a:ext cx="8915400" cy="618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152400" y="228600"/>
            <a:ext cx="8839200" cy="369888"/>
          </a:xfrm>
          <a:prstGeom prst="rect">
            <a:avLst/>
          </a:prstGeom>
          <a:noFill/>
          <a:ln w="9525">
            <a:noFill/>
            <a:miter lim="800000"/>
            <a:headEnd/>
            <a:tailEnd/>
          </a:ln>
        </p:spPr>
        <p:txBody>
          <a:bodyPr>
            <a:spAutoFit/>
          </a:bodyPr>
          <a:lstStyle/>
          <a:p>
            <a:pPr algn="ctr"/>
            <a:r>
              <a:rPr lang="en-US" b="1">
                <a:latin typeface="Georgia" pitchFamily="18" charset="0"/>
              </a:rPr>
              <a:t>EARTHING OF EYE OT:</a:t>
            </a:r>
          </a:p>
        </p:txBody>
      </p:sp>
      <p:pic>
        <p:nvPicPr>
          <p:cNvPr id="31747" name="Picture 2" descr="C:\Users\PratapDDM\Desktop\sukraj photos\20140904_120935.jpg"/>
          <p:cNvPicPr>
            <a:picLocks noChangeAspect="1" noChangeArrowheads="1"/>
          </p:cNvPicPr>
          <p:nvPr/>
        </p:nvPicPr>
        <p:blipFill>
          <a:blip r:embed="rId2" cstate="print"/>
          <a:srcRect/>
          <a:stretch>
            <a:fillRect/>
          </a:stretch>
        </p:blipFill>
        <p:spPr bwMode="auto">
          <a:xfrm>
            <a:off x="152400" y="598488"/>
            <a:ext cx="4038600" cy="6183312"/>
          </a:xfrm>
          <a:prstGeom prst="rect">
            <a:avLst/>
          </a:prstGeom>
          <a:noFill/>
          <a:ln w="9525">
            <a:noFill/>
            <a:miter lim="800000"/>
            <a:headEnd/>
            <a:tailEnd/>
          </a:ln>
        </p:spPr>
      </p:pic>
      <p:pic>
        <p:nvPicPr>
          <p:cNvPr id="31748" name="Picture 3" descr="C:\Users\PratapDDM\Desktop\sukraj photos\20140904_120830.jpg"/>
          <p:cNvPicPr>
            <a:picLocks noChangeAspect="1" noChangeArrowheads="1"/>
          </p:cNvPicPr>
          <p:nvPr/>
        </p:nvPicPr>
        <p:blipFill>
          <a:blip r:embed="rId3" cstate="print"/>
          <a:srcRect/>
          <a:stretch>
            <a:fillRect/>
          </a:stretch>
        </p:blipFill>
        <p:spPr bwMode="auto">
          <a:xfrm>
            <a:off x="4343400" y="598488"/>
            <a:ext cx="4648200" cy="618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MOIC\Pictures\images.jpg"/>
          <p:cNvPicPr>
            <a:picLocks noChangeAspect="1" noChangeArrowheads="1"/>
          </p:cNvPicPr>
          <p:nvPr/>
        </p:nvPicPr>
        <p:blipFill>
          <a:blip r:embed="rId2" cstate="print"/>
          <a:srcRect/>
          <a:stretch>
            <a:fillRect/>
          </a:stretch>
        </p:blipFill>
        <p:spPr bwMode="auto">
          <a:xfrm>
            <a:off x="7239000" y="0"/>
            <a:ext cx="1905000" cy="6858000"/>
          </a:xfrm>
          <a:prstGeom prst="rect">
            <a:avLst/>
          </a:prstGeom>
          <a:noFill/>
          <a:ln w="9525">
            <a:noFill/>
            <a:miter lim="800000"/>
            <a:headEnd/>
            <a:tailEnd/>
          </a:ln>
        </p:spPr>
      </p:pic>
      <p:sp>
        <p:nvSpPr>
          <p:cNvPr id="16387" name="Title 1"/>
          <p:cNvSpPr>
            <a:spLocks noGrp="1"/>
          </p:cNvSpPr>
          <p:nvPr>
            <p:ph type="title"/>
          </p:nvPr>
        </p:nvSpPr>
        <p:spPr>
          <a:xfrm>
            <a:off x="381000" y="0"/>
            <a:ext cx="7242175" cy="1143000"/>
          </a:xfrm>
        </p:spPr>
        <p:txBody>
          <a:bodyPr/>
          <a:lstStyle/>
          <a:p>
            <a:r>
              <a:rPr lang="en-IN" smtClean="0"/>
              <a:t>RKS MEETING</a:t>
            </a:r>
          </a:p>
        </p:txBody>
      </p:sp>
      <p:pic>
        <p:nvPicPr>
          <p:cNvPr id="16388" name="Picture 2" descr="C:\Users\MOIC\AppData\Local\Temp\Temp1_photosofmeeting.zip\100_3749.JPG"/>
          <p:cNvPicPr>
            <a:picLocks noChangeAspect="1" noChangeArrowheads="1"/>
          </p:cNvPicPr>
          <p:nvPr/>
        </p:nvPicPr>
        <p:blipFill>
          <a:blip r:embed="rId3" cstate="print"/>
          <a:srcRect/>
          <a:stretch>
            <a:fillRect/>
          </a:stretch>
        </p:blipFill>
        <p:spPr bwMode="auto">
          <a:xfrm>
            <a:off x="190500" y="1143000"/>
            <a:ext cx="4699000" cy="5278438"/>
          </a:xfrm>
          <a:prstGeom prst="rect">
            <a:avLst/>
          </a:prstGeom>
          <a:noFill/>
          <a:ln w="9525">
            <a:noFill/>
            <a:miter lim="800000"/>
            <a:headEnd/>
            <a:tailEnd/>
          </a:ln>
        </p:spPr>
      </p:pic>
      <p:pic>
        <p:nvPicPr>
          <p:cNvPr id="16389" name="Picture 3" descr="C:\Users\MOIC\AppData\Local\Temp\Temp1_photosofmeeting.zip\100_3751.JPG"/>
          <p:cNvPicPr>
            <a:picLocks noChangeAspect="1" noChangeArrowheads="1"/>
          </p:cNvPicPr>
          <p:nvPr/>
        </p:nvPicPr>
        <p:blipFill>
          <a:blip r:embed="rId4" cstate="print"/>
          <a:srcRect/>
          <a:stretch>
            <a:fillRect/>
          </a:stretch>
        </p:blipFill>
        <p:spPr bwMode="auto">
          <a:xfrm>
            <a:off x="4889500" y="1143000"/>
            <a:ext cx="425450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C:\Users\MOIC\Pictures\images.jpg"/>
          <p:cNvPicPr>
            <a:picLocks noChangeAspect="1" noChangeArrowheads="1"/>
          </p:cNvPicPr>
          <p:nvPr/>
        </p:nvPicPr>
        <p:blipFill>
          <a:blip r:embed="rId2" cstate="print"/>
          <a:srcRect/>
          <a:stretch>
            <a:fillRect/>
          </a:stretch>
        </p:blipFill>
        <p:spPr bwMode="auto">
          <a:xfrm>
            <a:off x="7239000" y="0"/>
            <a:ext cx="1905000" cy="6858000"/>
          </a:xfrm>
          <a:prstGeom prst="rect">
            <a:avLst/>
          </a:prstGeom>
          <a:noFill/>
          <a:ln w="9525">
            <a:noFill/>
            <a:miter lim="800000"/>
            <a:headEnd/>
            <a:tailEnd/>
          </a:ln>
        </p:spPr>
      </p:pic>
      <p:sp>
        <p:nvSpPr>
          <p:cNvPr id="17411" name="Title 1"/>
          <p:cNvSpPr>
            <a:spLocks noGrp="1"/>
          </p:cNvSpPr>
          <p:nvPr>
            <p:ph type="title"/>
          </p:nvPr>
        </p:nvSpPr>
        <p:spPr/>
        <p:txBody>
          <a:bodyPr/>
          <a:lstStyle/>
          <a:p>
            <a:endParaRPr lang="en-US" smtClean="0"/>
          </a:p>
        </p:txBody>
      </p:sp>
      <p:pic>
        <p:nvPicPr>
          <p:cNvPr id="17412" name="Picture 2" descr="C:\Documents and Settings\BPMU RHENOCK\My Documents\My Pictures\Picture\Picture 002.jpg"/>
          <p:cNvPicPr>
            <a:picLocks noChangeAspect="1" noChangeArrowheads="1"/>
          </p:cNvPicPr>
          <p:nvPr/>
        </p:nvPicPr>
        <p:blipFill>
          <a:blip r:embed="rId3" cstate="print"/>
          <a:srcRect/>
          <a:stretch>
            <a:fillRect/>
          </a:stretch>
        </p:blipFill>
        <p:spPr bwMode="auto">
          <a:xfrm>
            <a:off x="0" y="0"/>
            <a:ext cx="8064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214313"/>
            <a:ext cx="4445000" cy="1214437"/>
          </a:xfrm>
        </p:spPr>
        <p:txBody>
          <a:bodyPr>
            <a:normAutofit fontScale="90000"/>
          </a:bodyPr>
          <a:lstStyle/>
          <a:p>
            <a:pPr>
              <a:defRPr/>
            </a:pPr>
            <a:r>
              <a:rPr lang="en-IN" dirty="0" smtClean="0"/>
              <a:t>Gifted BY MLA Cum Chief-WHIP, 20</a:t>
            </a:r>
            <a:r>
              <a:rPr lang="en-IN" baseline="30000" dirty="0" smtClean="0"/>
              <a:t>th</a:t>
            </a:r>
            <a:r>
              <a:rPr lang="en-IN" dirty="0" smtClean="0"/>
              <a:t> </a:t>
            </a:r>
            <a:r>
              <a:rPr lang="en-IN" dirty="0" err="1" smtClean="0"/>
              <a:t>Chujachen</a:t>
            </a:r>
            <a:r>
              <a:rPr lang="en-IN" dirty="0" smtClean="0"/>
              <a:t> (2014)</a:t>
            </a:r>
            <a:endParaRPr lang="en-IN" dirty="0"/>
          </a:p>
        </p:txBody>
      </p:sp>
      <p:sp>
        <p:nvSpPr>
          <p:cNvPr id="18434" name="Content Placeholder 6"/>
          <p:cNvSpPr>
            <a:spLocks noGrp="1"/>
          </p:cNvSpPr>
          <p:nvPr>
            <p:ph idx="1"/>
          </p:nvPr>
        </p:nvSpPr>
        <p:spPr/>
        <p:txBody>
          <a:bodyPr/>
          <a:lstStyle/>
          <a:p>
            <a:endParaRPr lang="en-IN" smtClean="0"/>
          </a:p>
        </p:txBody>
      </p:sp>
      <p:pic>
        <p:nvPicPr>
          <p:cNvPr id="18435" name="Picture 3" descr="C:\Users\MOIC\Documents\PHOTOS\RKS\100_4157.JPG"/>
          <p:cNvPicPr>
            <a:picLocks noChangeAspect="1" noChangeArrowheads="1"/>
          </p:cNvPicPr>
          <p:nvPr/>
        </p:nvPicPr>
        <p:blipFill>
          <a:blip r:embed="rId2" cstate="print"/>
          <a:srcRect/>
          <a:stretch>
            <a:fillRect/>
          </a:stretch>
        </p:blipFill>
        <p:spPr bwMode="auto">
          <a:xfrm>
            <a:off x="4699000" y="0"/>
            <a:ext cx="4445000" cy="6858000"/>
          </a:xfrm>
          <a:prstGeom prst="rect">
            <a:avLst/>
          </a:prstGeom>
          <a:noFill/>
          <a:ln w="9525">
            <a:noFill/>
            <a:miter lim="800000"/>
            <a:headEnd/>
            <a:tailEnd/>
          </a:ln>
        </p:spPr>
      </p:pic>
      <p:pic>
        <p:nvPicPr>
          <p:cNvPr id="18436" name="Picture 3" descr="C:\Users\MOIC\Pictures\IMG-20150322-WA0001.jpg"/>
          <p:cNvPicPr>
            <a:picLocks noChangeAspect="1" noChangeArrowheads="1"/>
          </p:cNvPicPr>
          <p:nvPr/>
        </p:nvPicPr>
        <p:blipFill>
          <a:blip r:embed="rId3" cstate="print"/>
          <a:srcRect/>
          <a:stretch>
            <a:fillRect/>
          </a:stretch>
        </p:blipFill>
        <p:spPr bwMode="auto">
          <a:xfrm>
            <a:off x="0" y="0"/>
            <a:ext cx="4635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C:\Users\MOIC\Pictures\images.jpg"/>
          <p:cNvPicPr>
            <a:picLocks noChangeAspect="1" noChangeArrowheads="1"/>
          </p:cNvPicPr>
          <p:nvPr/>
        </p:nvPicPr>
        <p:blipFill>
          <a:blip r:embed="rId2" cstate="print"/>
          <a:srcRect/>
          <a:stretch>
            <a:fillRect/>
          </a:stretch>
        </p:blipFill>
        <p:spPr bwMode="auto">
          <a:xfrm>
            <a:off x="7683500" y="0"/>
            <a:ext cx="1460500" cy="6858000"/>
          </a:xfrm>
          <a:prstGeom prst="rect">
            <a:avLst/>
          </a:prstGeom>
          <a:noFill/>
          <a:ln w="9525">
            <a:noFill/>
            <a:miter lim="800000"/>
            <a:headEnd/>
            <a:tailEnd/>
          </a:ln>
        </p:spPr>
      </p:pic>
      <p:sp>
        <p:nvSpPr>
          <p:cNvPr id="19459" name="Title 1"/>
          <p:cNvSpPr>
            <a:spLocks noGrp="1"/>
          </p:cNvSpPr>
          <p:nvPr>
            <p:ph type="title"/>
          </p:nvPr>
        </p:nvSpPr>
        <p:spPr>
          <a:xfrm>
            <a:off x="444500" y="0"/>
            <a:ext cx="7239000" cy="928688"/>
          </a:xfrm>
        </p:spPr>
        <p:txBody>
          <a:bodyPr>
            <a:normAutofit fontScale="90000"/>
          </a:bodyPr>
          <a:lstStyle/>
          <a:p>
            <a:r>
              <a:rPr lang="en-IN" smtClean="0"/>
              <a:t>DONATED BY GOLDEN CROSS</a:t>
            </a:r>
          </a:p>
        </p:txBody>
      </p:sp>
      <p:pic>
        <p:nvPicPr>
          <p:cNvPr id="19460" name="Picture 2" descr="C:\Users\MOIC\Documents\PHOTOS\RKS\100_4148.JPG"/>
          <p:cNvPicPr>
            <a:picLocks noGrp="1" noChangeAspect="1" noChangeArrowheads="1"/>
          </p:cNvPicPr>
          <p:nvPr>
            <p:ph idx="1"/>
          </p:nvPr>
        </p:nvPicPr>
        <p:blipFill>
          <a:blip r:embed="rId3" cstate="print"/>
          <a:srcRect/>
          <a:stretch>
            <a:fillRect/>
          </a:stretch>
        </p:blipFill>
        <p:spPr>
          <a:xfrm>
            <a:off x="190500" y="1143000"/>
            <a:ext cx="4127500" cy="5715000"/>
          </a:xfrm>
        </p:spPr>
      </p:pic>
      <p:pic>
        <p:nvPicPr>
          <p:cNvPr id="19461" name="Picture 3" descr="C:\Users\MOIC\Documents\PHOTOS\RKS\100_4156.JPG"/>
          <p:cNvPicPr>
            <a:picLocks noChangeAspect="1" noChangeArrowheads="1"/>
          </p:cNvPicPr>
          <p:nvPr/>
        </p:nvPicPr>
        <p:blipFill>
          <a:blip r:embed="rId4" cstate="print"/>
          <a:srcRect/>
          <a:stretch>
            <a:fillRect/>
          </a:stretch>
        </p:blipFill>
        <p:spPr bwMode="auto">
          <a:xfrm>
            <a:off x="4318000" y="1143000"/>
            <a:ext cx="388461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MONITORING</a:t>
            </a:r>
            <a:endParaRPr lang="en-US" dirty="0"/>
          </a:p>
        </p:txBody>
      </p:sp>
      <p:sp>
        <p:nvSpPr>
          <p:cNvPr id="3" name="Content Placeholder 2"/>
          <p:cNvSpPr>
            <a:spLocks noGrp="1"/>
          </p:cNvSpPr>
          <p:nvPr>
            <p:ph idx="1"/>
          </p:nvPr>
        </p:nvSpPr>
        <p:spPr/>
        <p:txBody>
          <a:bodyPr/>
          <a:lstStyle/>
          <a:p>
            <a:r>
              <a:rPr lang="en-US" dirty="0" smtClean="0"/>
              <a:t>Community monitoring was taken up in the state in the year 2013-14.</a:t>
            </a:r>
          </a:p>
          <a:p>
            <a:r>
              <a:rPr lang="en-US" dirty="0" smtClean="0"/>
              <a:t>State level TOT was done in the year 2013-14</a:t>
            </a:r>
          </a:p>
          <a:p>
            <a:r>
              <a:rPr lang="en-US" dirty="0" smtClean="0"/>
              <a:t>Three District conducted the enquiry process .</a:t>
            </a:r>
          </a:p>
          <a:p>
            <a:r>
              <a:rPr lang="en-US" dirty="0" smtClean="0"/>
              <a:t>In the year 2014-15 fund not approved for the same</a:t>
            </a:r>
          </a:p>
          <a:p>
            <a:pPr>
              <a:buNone/>
            </a:pPr>
            <a:r>
              <a:rPr lang="en-US" dirty="0" smtClean="0"/>
              <a:t>and also in2015-16 fund approved only for </a:t>
            </a:r>
            <a:r>
              <a:rPr lang="en-US" dirty="0" err="1" smtClean="0"/>
              <a:t>Jansambad</a:t>
            </a:r>
            <a:r>
              <a:rPr lang="en-US" dirty="0" smtClean="0"/>
              <a:t>.</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r>
              <a:rPr lang="en-US" dirty="0" smtClean="0"/>
              <a:t>The enquiry process was done by NGO named DHRISTI from south district.</a:t>
            </a:r>
          </a:p>
          <a:p>
            <a:r>
              <a:rPr lang="en-US" dirty="0" smtClean="0"/>
              <a:t>The facility included were from each district 2 PHCs were taken ,one farthest from the district HQ and one  nearest to the District HQ.</a:t>
            </a:r>
          </a:p>
          <a:p>
            <a:r>
              <a:rPr lang="en-US" dirty="0" smtClean="0"/>
              <a:t>Under each PHC 2 </a:t>
            </a:r>
            <a:r>
              <a:rPr lang="en-US" dirty="0" err="1" smtClean="0"/>
              <a:t>subcentres</a:t>
            </a:r>
            <a:r>
              <a:rPr lang="en-US" dirty="0" smtClean="0"/>
              <a:t> each were included.</a:t>
            </a:r>
          </a:p>
          <a:p>
            <a:r>
              <a:rPr lang="en-US" dirty="0" smtClean="0"/>
              <a:t>Total </a:t>
            </a:r>
          </a:p>
          <a:p>
            <a:pPr marL="0" indent="0">
              <a:buNone/>
            </a:pPr>
            <a:r>
              <a:rPr lang="en-US" dirty="0"/>
              <a:t>	</a:t>
            </a:r>
            <a:r>
              <a:rPr lang="en-US" dirty="0" smtClean="0"/>
              <a:t>District	3</a:t>
            </a:r>
          </a:p>
          <a:p>
            <a:pPr marL="0" indent="0">
              <a:buNone/>
            </a:pPr>
            <a:r>
              <a:rPr lang="en-US" dirty="0"/>
              <a:t>	</a:t>
            </a:r>
            <a:r>
              <a:rPr lang="en-US" dirty="0" smtClean="0"/>
              <a:t>PHC		6</a:t>
            </a:r>
          </a:p>
          <a:p>
            <a:pPr marL="0" indent="0">
              <a:buNone/>
            </a:pPr>
            <a:r>
              <a:rPr lang="en-US" dirty="0"/>
              <a:t>	</a:t>
            </a:r>
            <a:r>
              <a:rPr lang="en-US" dirty="0" err="1" smtClean="0"/>
              <a:t>Subcentre</a:t>
            </a:r>
            <a:r>
              <a:rPr lang="en-US" dirty="0" smtClean="0"/>
              <a:t>	12</a:t>
            </a:r>
          </a:p>
        </p:txBody>
      </p:sp>
    </p:spTree>
    <p:extLst>
      <p:ext uri="{BB962C8B-B14F-4D97-AF65-F5344CB8AC3E}">
        <p14:creationId xmlns:p14="http://schemas.microsoft.com/office/powerpoint/2010/main" val="360784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fontScale="90000"/>
          </a:bodyPr>
          <a:lstStyle/>
          <a:p>
            <a:r>
              <a:rPr lang="en-US" dirty="0" smtClean="0"/>
              <a:t>CONSTRAINTS IN COMMUNITY MONITORING</a:t>
            </a:r>
            <a:endParaRPr lang="en-US" dirty="0"/>
          </a:p>
        </p:txBody>
      </p:sp>
      <p:sp>
        <p:nvSpPr>
          <p:cNvPr id="3" name="Content Placeholder 2"/>
          <p:cNvSpPr>
            <a:spLocks noGrp="1"/>
          </p:cNvSpPr>
          <p:nvPr>
            <p:ph idx="1"/>
          </p:nvPr>
        </p:nvSpPr>
        <p:spPr/>
        <p:txBody>
          <a:bodyPr/>
          <a:lstStyle/>
          <a:p>
            <a:r>
              <a:rPr lang="en-US" dirty="0" smtClean="0"/>
              <a:t>The NGO was not well equipped for conducting community monitoring further Capacity Building required.</a:t>
            </a:r>
          </a:p>
          <a:p>
            <a:r>
              <a:rPr lang="en-US" dirty="0" smtClean="0"/>
              <a:t> Community </a:t>
            </a:r>
            <a:r>
              <a:rPr lang="en-US" dirty="0"/>
              <a:t>M</a:t>
            </a:r>
            <a:r>
              <a:rPr lang="en-US" dirty="0" smtClean="0"/>
              <a:t>onitoring </a:t>
            </a:r>
            <a:r>
              <a:rPr lang="en-US" dirty="0"/>
              <a:t>C</a:t>
            </a:r>
            <a:r>
              <a:rPr lang="en-US" dirty="0" smtClean="0"/>
              <a:t>ommittee in the District and PHC are yet to be formed.</a:t>
            </a:r>
          </a:p>
          <a:p>
            <a:r>
              <a:rPr lang="en-US" dirty="0" smtClean="0"/>
              <a:t>Though the community is very well involved in the Health ,forming of monitoring committee and training them on their health rights and Government schemes required and capacity building required.</a:t>
            </a:r>
          </a:p>
          <a:p>
            <a:pPr marL="0" indent="0">
              <a:buNone/>
            </a:pPr>
            <a:endParaRPr lang="en-US" dirty="0"/>
          </a:p>
        </p:txBody>
      </p:sp>
    </p:spTree>
    <p:extLst>
      <p:ext uri="{BB962C8B-B14F-4D97-AF65-F5344CB8AC3E}">
        <p14:creationId xmlns:p14="http://schemas.microsoft.com/office/powerpoint/2010/main" val="467766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CHALLANGES</a:t>
            </a:r>
            <a:endParaRPr lang="en-US" dirty="0"/>
          </a:p>
        </p:txBody>
      </p:sp>
      <p:sp>
        <p:nvSpPr>
          <p:cNvPr id="3" name="Content Placeholder 2"/>
          <p:cNvSpPr>
            <a:spLocks noGrp="1"/>
          </p:cNvSpPr>
          <p:nvPr>
            <p:ph idx="1"/>
          </p:nvPr>
        </p:nvSpPr>
        <p:spPr/>
        <p:txBody>
          <a:bodyPr/>
          <a:lstStyle/>
          <a:p>
            <a:r>
              <a:rPr lang="en-US" dirty="0" smtClean="0"/>
              <a:t>State do not have Resource Centre for community action.</a:t>
            </a:r>
          </a:p>
          <a:p>
            <a:r>
              <a:rPr lang="en-US" dirty="0" smtClean="0"/>
              <a:t>Fund being approved only for </a:t>
            </a:r>
            <a:r>
              <a:rPr lang="en-US" dirty="0" err="1" smtClean="0"/>
              <a:t>Jamsamwad</a:t>
            </a:r>
            <a:r>
              <a:rPr lang="en-US" dirty="0" smtClean="0"/>
              <a:t> since last two years and not for enquiry process.</a:t>
            </a:r>
          </a:p>
          <a:p>
            <a:pPr>
              <a:buNone/>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143000"/>
          </a:xfrm>
        </p:spPr>
        <p:txBody>
          <a:bodyPr>
            <a:normAutofit/>
          </a:bodyPr>
          <a:lstStyle/>
          <a:p>
            <a:pPr algn="ctr"/>
            <a:r>
              <a:rPr lang="en-US" sz="3600" dirty="0" smtClean="0"/>
              <a:t>STATUS &amp; SELECTION OF ASHA</a:t>
            </a:r>
            <a:endParaRPr lang="en-US" sz="3600" dirty="0"/>
          </a:p>
        </p:txBody>
      </p:sp>
      <p:graphicFrame>
        <p:nvGraphicFramePr>
          <p:cNvPr id="7" name="Content Placeholder 6"/>
          <p:cNvGraphicFramePr>
            <a:graphicFrameLocks noGrp="1"/>
          </p:cNvGraphicFramePr>
          <p:nvPr>
            <p:ph idx="1"/>
          </p:nvPr>
        </p:nvGraphicFramePr>
        <p:xfrm>
          <a:off x="1219200" y="1524000"/>
          <a:ext cx="6629400" cy="5029200"/>
        </p:xfrm>
        <a:graphic>
          <a:graphicData uri="http://schemas.openxmlformats.org/drawingml/2006/table">
            <a:tbl>
              <a:tblPr firstRow="1" bandRow="1">
                <a:tableStyleId>{5C22544A-7EE6-4342-B048-85BDC9FD1C3A}</a:tableStyleId>
              </a:tblPr>
              <a:tblGrid>
                <a:gridCol w="1066800"/>
                <a:gridCol w="1295400"/>
                <a:gridCol w="1219200"/>
                <a:gridCol w="1371600"/>
                <a:gridCol w="1676400"/>
              </a:tblGrid>
              <a:tr h="936567">
                <a:tc>
                  <a:txBody>
                    <a:bodyPr/>
                    <a:lstStyle/>
                    <a:p>
                      <a:pPr algn="ctr"/>
                      <a:r>
                        <a:rPr lang="en-US" dirty="0" smtClean="0"/>
                        <a:t>DISTRICT</a:t>
                      </a:r>
                      <a:endParaRPr lang="en-US" dirty="0"/>
                    </a:p>
                  </a:txBody>
                  <a:tcPr/>
                </a:tc>
                <a:tc>
                  <a:txBody>
                    <a:bodyPr/>
                    <a:lstStyle/>
                    <a:p>
                      <a:pPr algn="ctr"/>
                      <a:r>
                        <a:rPr lang="en-US" dirty="0" smtClean="0"/>
                        <a:t>NO</a:t>
                      </a:r>
                      <a:r>
                        <a:rPr lang="en-US" baseline="0" dirty="0" smtClean="0"/>
                        <a:t> OF ASHA (2014-15)</a:t>
                      </a:r>
                      <a:endParaRPr lang="en-US" dirty="0" smtClean="0"/>
                    </a:p>
                  </a:txBody>
                  <a:tcPr/>
                </a:tc>
                <a:tc>
                  <a:txBody>
                    <a:bodyPr/>
                    <a:lstStyle/>
                    <a:p>
                      <a:pPr algn="ctr"/>
                      <a:r>
                        <a:rPr lang="en-US" dirty="0" smtClean="0"/>
                        <a:t>NO OF DROP OUT</a:t>
                      </a:r>
                      <a:r>
                        <a:rPr lang="en-US" baseline="0" dirty="0" smtClean="0"/>
                        <a:t> (2014-15)</a:t>
                      </a:r>
                      <a:endParaRPr lang="en-US" dirty="0"/>
                    </a:p>
                  </a:txBody>
                  <a:tcPr/>
                </a:tc>
                <a:tc>
                  <a:txBody>
                    <a:bodyPr/>
                    <a:lstStyle/>
                    <a:p>
                      <a:pPr algn="ctr"/>
                      <a:r>
                        <a:rPr lang="en-US" dirty="0" smtClean="0"/>
                        <a:t>RE- </a:t>
                      </a:r>
                    </a:p>
                    <a:p>
                      <a:pPr algn="ctr"/>
                      <a:r>
                        <a:rPr lang="en-US" dirty="0" smtClean="0"/>
                        <a:t>SELECTED</a:t>
                      </a:r>
                    </a:p>
                    <a:p>
                      <a:pPr algn="ctr"/>
                      <a:r>
                        <a:rPr lang="en-US" dirty="0" smtClean="0"/>
                        <a:t>(2014-15)</a:t>
                      </a:r>
                      <a:endParaRPr lang="en-US" dirty="0"/>
                    </a:p>
                  </a:txBody>
                  <a:tcPr/>
                </a:tc>
                <a:tc>
                  <a:txBody>
                    <a:bodyPr/>
                    <a:lstStyle/>
                    <a:p>
                      <a:pPr algn="ctr"/>
                      <a:r>
                        <a:rPr lang="en-US" dirty="0" smtClean="0"/>
                        <a:t>ACTUALS</a:t>
                      </a:r>
                    </a:p>
                  </a:txBody>
                  <a:tcPr/>
                </a:tc>
              </a:tr>
              <a:tr h="504305">
                <a:tc>
                  <a:txBody>
                    <a:bodyPr/>
                    <a:lstStyle/>
                    <a:p>
                      <a:r>
                        <a:rPr lang="en-US" b="1" dirty="0" smtClean="0"/>
                        <a:t>EAST</a:t>
                      </a:r>
                      <a:endParaRPr lang="en-US" b="1" dirty="0"/>
                    </a:p>
                  </a:txBody>
                  <a:tcPr/>
                </a:tc>
                <a:tc>
                  <a:txBody>
                    <a:bodyPr/>
                    <a:lstStyle/>
                    <a:p>
                      <a:pPr algn="ctr"/>
                      <a:r>
                        <a:rPr lang="en-US" dirty="0" smtClean="0"/>
                        <a:t>199</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199</a:t>
                      </a:r>
                    </a:p>
                    <a:p>
                      <a:pPr algn="ctr"/>
                      <a:endParaRPr lang="en-US" dirty="0"/>
                    </a:p>
                  </a:txBody>
                  <a:tcPr/>
                </a:tc>
              </a:tr>
              <a:tr h="504305">
                <a:tc>
                  <a:txBody>
                    <a:bodyPr/>
                    <a:lstStyle/>
                    <a:p>
                      <a:r>
                        <a:rPr lang="en-US" b="1" dirty="0" smtClean="0"/>
                        <a:t>WEST</a:t>
                      </a:r>
                      <a:endParaRPr lang="en-US" b="1" dirty="0"/>
                    </a:p>
                  </a:txBody>
                  <a:tcPr/>
                </a:tc>
                <a:tc>
                  <a:txBody>
                    <a:bodyPr/>
                    <a:lstStyle/>
                    <a:p>
                      <a:pPr algn="ctr"/>
                      <a:r>
                        <a:rPr lang="en-US" dirty="0" smtClean="0"/>
                        <a:t>205</a:t>
                      </a:r>
                      <a:endParaRPr lang="en-US" dirty="0"/>
                    </a:p>
                  </a:txBody>
                  <a:tcPr/>
                </a:tc>
                <a:tc>
                  <a:txBody>
                    <a:bodyPr/>
                    <a:lstStyle/>
                    <a:p>
                      <a:pPr algn="ctr"/>
                      <a:r>
                        <a:rPr lang="en-US" dirty="0" smtClean="0"/>
                        <a:t>7</a:t>
                      </a:r>
                      <a:endParaRPr lang="en-US" dirty="0"/>
                    </a:p>
                  </a:txBody>
                  <a:tcPr/>
                </a:tc>
                <a:tc>
                  <a:txBody>
                    <a:bodyPr/>
                    <a:lstStyle/>
                    <a:p>
                      <a:pPr algn="ctr"/>
                      <a:r>
                        <a:rPr lang="en-US" dirty="0" smtClean="0"/>
                        <a:t>7</a:t>
                      </a:r>
                      <a:endParaRPr lang="en-US" dirty="0"/>
                    </a:p>
                  </a:txBody>
                  <a:tcPr/>
                </a:tc>
                <a:tc>
                  <a:txBody>
                    <a:bodyPr/>
                    <a:lstStyle/>
                    <a:p>
                      <a:pPr algn="ctr"/>
                      <a:r>
                        <a:rPr lang="en-US" dirty="0" smtClean="0"/>
                        <a:t>205</a:t>
                      </a:r>
                    </a:p>
                    <a:p>
                      <a:pPr algn="ctr"/>
                      <a:endParaRPr lang="en-US" dirty="0"/>
                    </a:p>
                  </a:txBody>
                  <a:tcPr/>
                </a:tc>
              </a:tr>
              <a:tr h="504305">
                <a:tc>
                  <a:txBody>
                    <a:bodyPr/>
                    <a:lstStyle/>
                    <a:p>
                      <a:r>
                        <a:rPr lang="en-US" b="1" dirty="0" smtClean="0"/>
                        <a:t>NORTH</a:t>
                      </a:r>
                      <a:endParaRPr lang="en-US" b="1" dirty="0"/>
                    </a:p>
                  </a:txBody>
                  <a:tcPr/>
                </a:tc>
                <a:tc>
                  <a:txBody>
                    <a:bodyPr/>
                    <a:lstStyle/>
                    <a:p>
                      <a:pPr algn="ctr"/>
                      <a:r>
                        <a:rPr lang="en-US" dirty="0" smtClean="0"/>
                        <a:t>84</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84</a:t>
                      </a:r>
                    </a:p>
                    <a:p>
                      <a:pPr algn="ctr"/>
                      <a:endParaRPr lang="en-US" dirty="0"/>
                    </a:p>
                  </a:txBody>
                  <a:tcPr/>
                </a:tc>
              </a:tr>
              <a:tr h="504305">
                <a:tc>
                  <a:txBody>
                    <a:bodyPr/>
                    <a:lstStyle/>
                    <a:p>
                      <a:r>
                        <a:rPr lang="en-US" b="1" dirty="0" smtClean="0"/>
                        <a:t>SOUTH</a:t>
                      </a:r>
                      <a:endParaRPr lang="en-US" b="1" dirty="0"/>
                    </a:p>
                  </a:txBody>
                  <a:tcPr/>
                </a:tc>
                <a:tc>
                  <a:txBody>
                    <a:bodyPr/>
                    <a:lstStyle/>
                    <a:p>
                      <a:pPr algn="ctr"/>
                      <a:r>
                        <a:rPr lang="en-US" dirty="0" smtClean="0"/>
                        <a:t>153</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c>
                  <a:txBody>
                    <a:bodyPr/>
                    <a:lstStyle/>
                    <a:p>
                      <a:pPr algn="ctr"/>
                      <a:r>
                        <a:rPr lang="en-US" dirty="0" smtClean="0"/>
                        <a:t>153</a:t>
                      </a:r>
                    </a:p>
                    <a:p>
                      <a:pPr algn="ctr"/>
                      <a:endParaRPr lang="en-US" dirty="0"/>
                    </a:p>
                  </a:txBody>
                  <a:tcPr/>
                </a:tc>
              </a:tr>
              <a:tr h="504305">
                <a:tc>
                  <a:txBody>
                    <a:bodyPr/>
                    <a:lstStyle/>
                    <a:p>
                      <a:r>
                        <a:rPr lang="en-US" b="1" dirty="0" smtClean="0"/>
                        <a:t>URBAN</a:t>
                      </a:r>
                      <a:endParaRPr lang="en-US" b="1" dirty="0"/>
                    </a:p>
                  </a:txBody>
                  <a:tcPr/>
                </a:tc>
                <a:tc>
                  <a:txBody>
                    <a:bodyPr/>
                    <a:lstStyle/>
                    <a:p>
                      <a:pPr algn="ctr"/>
                      <a:r>
                        <a:rPr lang="en-US" dirty="0" smtClean="0"/>
                        <a:t>25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25</a:t>
                      </a:r>
                    </a:p>
                    <a:p>
                      <a:pPr algn="ctr"/>
                      <a:endParaRPr lang="en-US" dirty="0"/>
                    </a:p>
                  </a:txBody>
                  <a:tcPr/>
                </a:tc>
              </a:tr>
              <a:tr h="504305">
                <a:tc>
                  <a:txBody>
                    <a:bodyPr/>
                    <a:lstStyle/>
                    <a:p>
                      <a:r>
                        <a:rPr lang="en-US" b="1" dirty="0" smtClean="0"/>
                        <a:t>TOTAL STATE</a:t>
                      </a:r>
                      <a:endParaRPr lang="en-US" b="1" dirty="0"/>
                    </a:p>
                  </a:txBody>
                  <a:tcPr/>
                </a:tc>
                <a:tc>
                  <a:txBody>
                    <a:bodyPr/>
                    <a:lstStyle/>
                    <a:p>
                      <a:pPr algn="ctr"/>
                      <a:r>
                        <a:rPr lang="en-US" b="1" dirty="0" smtClean="0"/>
                        <a:t>666</a:t>
                      </a:r>
                      <a:endParaRPr lang="en-US" b="1" dirty="0"/>
                    </a:p>
                  </a:txBody>
                  <a:tcPr/>
                </a:tc>
                <a:tc>
                  <a:txBody>
                    <a:bodyPr/>
                    <a:lstStyle/>
                    <a:p>
                      <a:pPr algn="ctr"/>
                      <a:r>
                        <a:rPr lang="en-US" b="1" dirty="0" smtClean="0"/>
                        <a:t>26</a:t>
                      </a:r>
                      <a:endParaRPr lang="en-US" b="1" dirty="0"/>
                    </a:p>
                  </a:txBody>
                  <a:tcPr/>
                </a:tc>
                <a:tc>
                  <a:txBody>
                    <a:bodyPr/>
                    <a:lstStyle/>
                    <a:p>
                      <a:pPr algn="ctr"/>
                      <a:r>
                        <a:rPr lang="en-US" b="1" dirty="0" smtClean="0"/>
                        <a:t>26</a:t>
                      </a:r>
                      <a:endParaRPr lang="en-US" b="1" dirty="0"/>
                    </a:p>
                  </a:txBody>
                  <a:tcPr/>
                </a:tc>
                <a:tc>
                  <a:txBody>
                    <a:bodyPr/>
                    <a:lstStyle/>
                    <a:p>
                      <a:pPr algn="ctr"/>
                      <a:r>
                        <a:rPr lang="en-US" b="1" dirty="0" smtClean="0"/>
                        <a:t>666</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WAY FORWARD</a:t>
            </a:r>
            <a:endParaRPr lang="en-US" dirty="0"/>
          </a:p>
        </p:txBody>
      </p:sp>
      <p:sp>
        <p:nvSpPr>
          <p:cNvPr id="3" name="Content Placeholder 2"/>
          <p:cNvSpPr>
            <a:spLocks noGrp="1"/>
          </p:cNvSpPr>
          <p:nvPr>
            <p:ph idx="1"/>
          </p:nvPr>
        </p:nvSpPr>
        <p:spPr/>
        <p:txBody>
          <a:bodyPr/>
          <a:lstStyle/>
          <a:p>
            <a:r>
              <a:rPr lang="en-US" dirty="0" smtClean="0"/>
              <a:t>Revamping of community action by expanding the ASHA Mentoring group of State, District and PHCs and forming State Community process Mentoring Group which will over see all the components of CAH.</a:t>
            </a:r>
          </a:p>
          <a:p>
            <a:r>
              <a:rPr lang="en-US" dirty="0" smtClean="0"/>
              <a:t>Capacity Building of these committees by training them on CAH.</a:t>
            </a:r>
          </a:p>
          <a:p>
            <a:r>
              <a:rPr lang="en-US" dirty="0" smtClean="0"/>
              <a:t>Involvement and close coordination with HRDD and Social Justice Department.</a:t>
            </a:r>
            <a:endParaRPr lang="en-US" dirty="0"/>
          </a:p>
        </p:txBody>
      </p:sp>
    </p:spTree>
    <p:extLst>
      <p:ext uri="{BB962C8B-B14F-4D97-AF65-F5344CB8AC3E}">
        <p14:creationId xmlns:p14="http://schemas.microsoft.com/office/powerpoint/2010/main" val="3676470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sz="4800" dirty="0" smtClean="0"/>
              <a:t>THANK YOU</a:t>
            </a:r>
          </a:p>
          <a:p>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pPr algn="ctr"/>
            <a:r>
              <a:rPr lang="en-US" sz="3600" dirty="0" smtClean="0"/>
              <a:t>STATUS OF ASHA TRAINING</a:t>
            </a:r>
            <a:br>
              <a:rPr lang="en-US" sz="3600" dirty="0" smtClean="0"/>
            </a:br>
            <a:r>
              <a:rPr lang="en-US" sz="3600" dirty="0" smtClean="0"/>
              <a:t> </a:t>
            </a:r>
            <a:r>
              <a:rPr lang="en-US" sz="3600" dirty="0"/>
              <a:t>Module </a:t>
            </a:r>
            <a:r>
              <a:rPr lang="en-US" sz="3600" dirty="0" smtClean="0"/>
              <a:t> 6th &amp; 7th</a:t>
            </a:r>
            <a:endParaRPr lang="en-US" sz="3600" dirty="0"/>
          </a:p>
        </p:txBody>
      </p:sp>
      <p:graphicFrame>
        <p:nvGraphicFramePr>
          <p:cNvPr id="7" name="Content Placeholder 6"/>
          <p:cNvGraphicFramePr>
            <a:graphicFrameLocks noGrp="1"/>
          </p:cNvGraphicFramePr>
          <p:nvPr>
            <p:ph idx="1"/>
          </p:nvPr>
        </p:nvGraphicFramePr>
        <p:xfrm>
          <a:off x="457200" y="1264662"/>
          <a:ext cx="8001000" cy="5364738"/>
        </p:xfrm>
        <a:graphic>
          <a:graphicData uri="http://schemas.openxmlformats.org/drawingml/2006/table">
            <a:tbl>
              <a:tblPr firstRow="1" bandRow="1">
                <a:tableStyleId>{5C22544A-7EE6-4342-B048-85BDC9FD1C3A}</a:tableStyleId>
              </a:tblPr>
              <a:tblGrid>
                <a:gridCol w="1351255"/>
                <a:gridCol w="1640811"/>
                <a:gridCol w="2249968"/>
                <a:gridCol w="2758966"/>
              </a:tblGrid>
              <a:tr h="1158498">
                <a:tc>
                  <a:txBody>
                    <a:bodyPr/>
                    <a:lstStyle/>
                    <a:p>
                      <a:pPr algn="ctr"/>
                      <a:r>
                        <a:rPr lang="en-US" dirty="0" smtClean="0"/>
                        <a:t>DISTRICT</a:t>
                      </a:r>
                      <a:endParaRPr lang="en-US" dirty="0"/>
                    </a:p>
                  </a:txBody>
                  <a:tcPr/>
                </a:tc>
                <a:tc>
                  <a:txBody>
                    <a:bodyPr/>
                    <a:lstStyle/>
                    <a:p>
                      <a:pPr algn="ctr"/>
                      <a:r>
                        <a:rPr lang="en-US" dirty="0" smtClean="0"/>
                        <a:t>NO</a:t>
                      </a:r>
                      <a:r>
                        <a:rPr lang="en-US" baseline="0" dirty="0" smtClean="0"/>
                        <a:t> OF ASHA (2014-15)</a:t>
                      </a:r>
                      <a:endParaRPr lang="en-US" dirty="0" smtClean="0"/>
                    </a:p>
                  </a:txBody>
                  <a:tcPr/>
                </a:tc>
                <a:tc>
                  <a:txBody>
                    <a:bodyPr/>
                    <a:lstStyle/>
                    <a:p>
                      <a:pPr algn="ctr"/>
                      <a:r>
                        <a:rPr lang="en-US" dirty="0" smtClean="0"/>
                        <a:t>COMPLETED TRAINING</a:t>
                      </a:r>
                      <a:endParaRPr lang="en-US" dirty="0"/>
                    </a:p>
                  </a:txBody>
                  <a:tcPr/>
                </a:tc>
                <a:tc>
                  <a:txBody>
                    <a:bodyPr/>
                    <a:lstStyle/>
                    <a:p>
                      <a:pPr algn="ctr"/>
                      <a:r>
                        <a:rPr lang="en-US" dirty="0" smtClean="0"/>
                        <a:t>TRAIN ING GIVEN</a:t>
                      </a:r>
                      <a:r>
                        <a:rPr lang="en-US" baseline="0" dirty="0" smtClean="0"/>
                        <a:t> ON ROUND I</a:t>
                      </a:r>
                      <a:endParaRPr lang="en-US" dirty="0" smtClean="0"/>
                    </a:p>
                    <a:p>
                      <a:pPr algn="ctr"/>
                      <a:r>
                        <a:rPr lang="en-US" dirty="0" smtClean="0"/>
                        <a:t>(15-16)</a:t>
                      </a:r>
                      <a:endParaRPr lang="en-US" dirty="0"/>
                    </a:p>
                  </a:txBody>
                  <a:tcPr/>
                </a:tc>
              </a:tr>
              <a:tr h="683216">
                <a:tc>
                  <a:txBody>
                    <a:bodyPr/>
                    <a:lstStyle/>
                    <a:p>
                      <a:r>
                        <a:rPr lang="en-US" sz="2000" b="1" dirty="0" smtClean="0"/>
                        <a:t>EAST</a:t>
                      </a:r>
                      <a:endParaRPr lang="en-US" sz="2000" b="1" dirty="0"/>
                    </a:p>
                  </a:txBody>
                  <a:tcPr/>
                </a:tc>
                <a:tc>
                  <a:txBody>
                    <a:bodyPr/>
                    <a:lstStyle/>
                    <a:p>
                      <a:pPr algn="ctr"/>
                      <a:r>
                        <a:rPr lang="en-US" sz="2000" dirty="0" smtClean="0"/>
                        <a:t>199</a:t>
                      </a:r>
                      <a:endParaRPr lang="en-US" sz="2000" dirty="0"/>
                    </a:p>
                  </a:txBody>
                  <a:tcPr/>
                </a:tc>
                <a:tc>
                  <a:txBody>
                    <a:bodyPr/>
                    <a:lstStyle/>
                    <a:p>
                      <a:pPr algn="ctr"/>
                      <a:r>
                        <a:rPr lang="en-US" sz="2000" dirty="0" smtClean="0"/>
                        <a:t>195</a:t>
                      </a:r>
                      <a:endParaRPr lang="en-US" sz="2000" dirty="0"/>
                    </a:p>
                  </a:txBody>
                  <a:tcPr/>
                </a:tc>
                <a:tc>
                  <a:txBody>
                    <a:bodyPr/>
                    <a:lstStyle/>
                    <a:p>
                      <a:pPr algn="ctr"/>
                      <a:r>
                        <a:rPr lang="en-US" sz="2000" dirty="0" smtClean="0"/>
                        <a:t>4</a:t>
                      </a:r>
                    </a:p>
                    <a:p>
                      <a:pPr algn="ctr"/>
                      <a:endParaRPr lang="en-US" sz="2000" dirty="0"/>
                    </a:p>
                  </a:txBody>
                  <a:tcPr/>
                </a:tc>
              </a:tr>
              <a:tr h="683216">
                <a:tc>
                  <a:txBody>
                    <a:bodyPr/>
                    <a:lstStyle/>
                    <a:p>
                      <a:r>
                        <a:rPr lang="en-US" sz="2000" b="1" dirty="0" smtClean="0"/>
                        <a:t>WEST</a:t>
                      </a:r>
                      <a:endParaRPr lang="en-US" sz="2000" b="1" dirty="0"/>
                    </a:p>
                  </a:txBody>
                  <a:tcPr/>
                </a:tc>
                <a:tc>
                  <a:txBody>
                    <a:bodyPr/>
                    <a:lstStyle/>
                    <a:p>
                      <a:pPr algn="ctr"/>
                      <a:r>
                        <a:rPr lang="en-US" sz="2000" dirty="0" smtClean="0"/>
                        <a:t>205</a:t>
                      </a:r>
                      <a:endParaRPr lang="en-US" sz="2000" dirty="0"/>
                    </a:p>
                  </a:txBody>
                  <a:tcPr/>
                </a:tc>
                <a:tc>
                  <a:txBody>
                    <a:bodyPr/>
                    <a:lstStyle/>
                    <a:p>
                      <a:pPr algn="ctr"/>
                      <a:r>
                        <a:rPr lang="en-US" sz="2000" dirty="0" smtClean="0"/>
                        <a:t>198</a:t>
                      </a:r>
                      <a:endParaRPr lang="en-US" sz="2000" dirty="0"/>
                    </a:p>
                  </a:txBody>
                  <a:tcPr/>
                </a:tc>
                <a:tc>
                  <a:txBody>
                    <a:bodyPr/>
                    <a:lstStyle/>
                    <a:p>
                      <a:pPr algn="ctr"/>
                      <a:r>
                        <a:rPr lang="en-US" sz="2000" dirty="0" smtClean="0"/>
                        <a:t>7</a:t>
                      </a:r>
                    </a:p>
                    <a:p>
                      <a:pPr algn="ctr"/>
                      <a:endParaRPr lang="en-US" sz="2000" dirty="0"/>
                    </a:p>
                  </a:txBody>
                  <a:tcPr/>
                </a:tc>
              </a:tr>
              <a:tr h="683216">
                <a:tc>
                  <a:txBody>
                    <a:bodyPr/>
                    <a:lstStyle/>
                    <a:p>
                      <a:r>
                        <a:rPr lang="en-US" sz="2000" b="1" dirty="0" smtClean="0"/>
                        <a:t>NORTH</a:t>
                      </a:r>
                      <a:endParaRPr lang="en-US" sz="2000" b="1" dirty="0"/>
                    </a:p>
                  </a:txBody>
                  <a:tcPr/>
                </a:tc>
                <a:tc>
                  <a:txBody>
                    <a:bodyPr/>
                    <a:lstStyle/>
                    <a:p>
                      <a:pPr algn="ctr"/>
                      <a:r>
                        <a:rPr lang="en-US" sz="2000" dirty="0" smtClean="0"/>
                        <a:t>84</a:t>
                      </a:r>
                      <a:endParaRPr lang="en-US" sz="2000" dirty="0"/>
                    </a:p>
                  </a:txBody>
                  <a:tcPr/>
                </a:tc>
                <a:tc>
                  <a:txBody>
                    <a:bodyPr/>
                    <a:lstStyle/>
                    <a:p>
                      <a:pPr algn="ctr"/>
                      <a:r>
                        <a:rPr lang="en-US" sz="2000" dirty="0" smtClean="0"/>
                        <a:t>80</a:t>
                      </a:r>
                      <a:endParaRPr lang="en-US" sz="2000" dirty="0"/>
                    </a:p>
                  </a:txBody>
                  <a:tcPr/>
                </a:tc>
                <a:tc>
                  <a:txBody>
                    <a:bodyPr/>
                    <a:lstStyle/>
                    <a:p>
                      <a:pPr algn="ctr"/>
                      <a:endParaRPr lang="en-US" sz="2000" dirty="0" smtClean="0"/>
                    </a:p>
                    <a:p>
                      <a:pPr algn="ctr"/>
                      <a:r>
                        <a:rPr lang="en-US" sz="2000" dirty="0" smtClean="0"/>
                        <a:t>4</a:t>
                      </a:r>
                      <a:endParaRPr lang="en-US" sz="2000" dirty="0"/>
                    </a:p>
                  </a:txBody>
                  <a:tcPr/>
                </a:tc>
              </a:tr>
              <a:tr h="683216">
                <a:tc>
                  <a:txBody>
                    <a:bodyPr/>
                    <a:lstStyle/>
                    <a:p>
                      <a:r>
                        <a:rPr lang="en-US" sz="2000" b="1" dirty="0" smtClean="0"/>
                        <a:t>SOUTH</a:t>
                      </a:r>
                      <a:endParaRPr lang="en-US" sz="2000" b="1" dirty="0"/>
                    </a:p>
                  </a:txBody>
                  <a:tcPr/>
                </a:tc>
                <a:tc>
                  <a:txBody>
                    <a:bodyPr/>
                    <a:lstStyle/>
                    <a:p>
                      <a:pPr algn="ctr"/>
                      <a:r>
                        <a:rPr lang="en-US" sz="2000" dirty="0" smtClean="0"/>
                        <a:t>153</a:t>
                      </a:r>
                      <a:endParaRPr lang="en-US" sz="2000" dirty="0"/>
                    </a:p>
                  </a:txBody>
                  <a:tcPr/>
                </a:tc>
                <a:tc>
                  <a:txBody>
                    <a:bodyPr/>
                    <a:lstStyle/>
                    <a:p>
                      <a:pPr algn="ctr"/>
                      <a:r>
                        <a:rPr lang="en-US" sz="2000" dirty="0" smtClean="0"/>
                        <a:t>147</a:t>
                      </a:r>
                      <a:endParaRPr lang="en-US" sz="2000" dirty="0"/>
                    </a:p>
                  </a:txBody>
                  <a:tcPr/>
                </a:tc>
                <a:tc>
                  <a:txBody>
                    <a:bodyPr/>
                    <a:lstStyle/>
                    <a:p>
                      <a:pPr algn="ctr"/>
                      <a:r>
                        <a:rPr lang="en-US" sz="2000" dirty="0" smtClean="0"/>
                        <a:t>6</a:t>
                      </a:r>
                    </a:p>
                    <a:p>
                      <a:pPr algn="ctr"/>
                      <a:endParaRPr lang="en-US" sz="2000" dirty="0"/>
                    </a:p>
                  </a:txBody>
                  <a:tcPr/>
                </a:tc>
              </a:tr>
              <a:tr h="683216">
                <a:tc>
                  <a:txBody>
                    <a:bodyPr/>
                    <a:lstStyle/>
                    <a:p>
                      <a:r>
                        <a:rPr lang="en-US" sz="2000" b="1" dirty="0" smtClean="0"/>
                        <a:t>URBAN</a:t>
                      </a:r>
                      <a:endParaRPr lang="en-US" sz="2000" b="1" dirty="0"/>
                    </a:p>
                  </a:txBody>
                  <a:tcPr/>
                </a:tc>
                <a:tc>
                  <a:txBody>
                    <a:bodyPr/>
                    <a:lstStyle/>
                    <a:p>
                      <a:pPr algn="ctr"/>
                      <a:r>
                        <a:rPr lang="en-US" sz="2000" dirty="0" smtClean="0"/>
                        <a:t>25</a:t>
                      </a:r>
                      <a:endParaRPr lang="en-US" sz="2000" dirty="0"/>
                    </a:p>
                  </a:txBody>
                  <a:tcPr/>
                </a:tc>
                <a:tc>
                  <a:txBody>
                    <a:bodyPr/>
                    <a:lstStyle/>
                    <a:p>
                      <a:pPr algn="ctr"/>
                      <a:r>
                        <a:rPr lang="en-US" sz="2000" dirty="0" smtClean="0"/>
                        <a:t>20</a:t>
                      </a:r>
                      <a:endParaRPr lang="en-US" sz="2000" dirty="0"/>
                    </a:p>
                  </a:txBody>
                  <a:tcPr/>
                </a:tc>
                <a:tc>
                  <a:txBody>
                    <a:bodyPr/>
                    <a:lstStyle/>
                    <a:p>
                      <a:pPr algn="ctr"/>
                      <a:r>
                        <a:rPr lang="en-US" sz="2000" dirty="0" smtClean="0"/>
                        <a:t>5</a:t>
                      </a:r>
                    </a:p>
                    <a:p>
                      <a:pPr algn="ctr"/>
                      <a:endParaRPr lang="en-US" sz="2000" dirty="0"/>
                    </a:p>
                  </a:txBody>
                  <a:tcPr/>
                </a:tc>
              </a:tr>
              <a:tr h="683216">
                <a:tc>
                  <a:txBody>
                    <a:bodyPr/>
                    <a:lstStyle/>
                    <a:p>
                      <a:r>
                        <a:rPr lang="en-US" sz="2000" b="1" dirty="0" smtClean="0"/>
                        <a:t>TOTAL STATE</a:t>
                      </a:r>
                      <a:endParaRPr lang="en-US" sz="2000" b="1" dirty="0"/>
                    </a:p>
                  </a:txBody>
                  <a:tcPr/>
                </a:tc>
                <a:tc>
                  <a:txBody>
                    <a:bodyPr/>
                    <a:lstStyle/>
                    <a:p>
                      <a:pPr algn="ctr"/>
                      <a:r>
                        <a:rPr lang="en-US" sz="2000" b="1" dirty="0" smtClean="0"/>
                        <a:t>666</a:t>
                      </a:r>
                      <a:endParaRPr lang="en-US" sz="2000" b="1" dirty="0"/>
                    </a:p>
                  </a:txBody>
                  <a:tcPr/>
                </a:tc>
                <a:tc>
                  <a:txBody>
                    <a:bodyPr/>
                    <a:lstStyle/>
                    <a:p>
                      <a:pPr algn="ctr"/>
                      <a:r>
                        <a:rPr lang="en-US" sz="2000" b="1" dirty="0" smtClean="0"/>
                        <a:t>639</a:t>
                      </a:r>
                      <a:endParaRPr lang="en-US" sz="2000" b="1" dirty="0"/>
                    </a:p>
                  </a:txBody>
                  <a:tcPr/>
                </a:tc>
                <a:tc>
                  <a:txBody>
                    <a:bodyPr/>
                    <a:lstStyle/>
                    <a:p>
                      <a:pPr algn="ctr"/>
                      <a:r>
                        <a:rPr lang="en-US" sz="2000" b="1" dirty="0" smtClean="0"/>
                        <a:t>27</a:t>
                      </a:r>
                      <a:endParaRPr lang="en-US" sz="2000" b="1"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ctr"/>
            <a:r>
              <a:rPr lang="en-US" sz="3600" dirty="0" smtClean="0"/>
              <a:t>STATUS OF VHSNC</a:t>
            </a:r>
            <a:endParaRPr lang="en-US" sz="3600" dirty="0"/>
          </a:p>
        </p:txBody>
      </p:sp>
      <p:graphicFrame>
        <p:nvGraphicFramePr>
          <p:cNvPr id="7" name="Content Placeholder 6"/>
          <p:cNvGraphicFramePr>
            <a:graphicFrameLocks noGrp="1"/>
          </p:cNvGraphicFramePr>
          <p:nvPr>
            <p:ph idx="1"/>
          </p:nvPr>
        </p:nvGraphicFramePr>
        <p:xfrm>
          <a:off x="457200" y="1600202"/>
          <a:ext cx="8153401" cy="4648200"/>
        </p:xfrm>
        <a:graphic>
          <a:graphicData uri="http://schemas.openxmlformats.org/drawingml/2006/table">
            <a:tbl>
              <a:tblPr firstRow="1" bandRow="1">
                <a:tableStyleId>{5C22544A-7EE6-4342-B048-85BDC9FD1C3A}</a:tableStyleId>
              </a:tblPr>
              <a:tblGrid>
                <a:gridCol w="1576296"/>
                <a:gridCol w="1914074"/>
                <a:gridCol w="2624681"/>
                <a:gridCol w="2038350"/>
              </a:tblGrid>
              <a:tr h="1033252">
                <a:tc>
                  <a:txBody>
                    <a:bodyPr/>
                    <a:lstStyle/>
                    <a:p>
                      <a:pPr algn="ctr"/>
                      <a:r>
                        <a:rPr lang="en-US" dirty="0" smtClean="0"/>
                        <a:t>DISTRICT</a:t>
                      </a:r>
                      <a:endParaRPr lang="en-US" dirty="0"/>
                    </a:p>
                  </a:txBody>
                  <a:tcPr/>
                </a:tc>
                <a:tc>
                  <a:txBody>
                    <a:bodyPr/>
                    <a:lstStyle/>
                    <a:p>
                      <a:pPr algn="ctr"/>
                      <a:r>
                        <a:rPr lang="en-US" dirty="0" smtClean="0"/>
                        <a:t>NO</a:t>
                      </a:r>
                      <a:r>
                        <a:rPr lang="en-US" baseline="0" dirty="0" smtClean="0"/>
                        <a:t> OF VHSNC </a:t>
                      </a:r>
                      <a:endParaRPr lang="en-US" dirty="0" smtClean="0"/>
                    </a:p>
                  </a:txBody>
                  <a:tcPr/>
                </a:tc>
                <a:tc>
                  <a:txBody>
                    <a:bodyPr/>
                    <a:lstStyle/>
                    <a:p>
                      <a:pPr algn="ctr"/>
                      <a:r>
                        <a:rPr lang="en-US" dirty="0" smtClean="0"/>
                        <a:t>BANK</a:t>
                      </a:r>
                      <a:r>
                        <a:rPr lang="en-US" baseline="0" dirty="0" smtClean="0"/>
                        <a:t> ACCOUNT WITH ASHA</a:t>
                      </a:r>
                      <a:endParaRPr lang="en-US" dirty="0"/>
                    </a:p>
                  </a:txBody>
                  <a:tcPr/>
                </a:tc>
                <a:tc>
                  <a:txBody>
                    <a:bodyPr/>
                    <a:lstStyle/>
                    <a:p>
                      <a:pPr algn="ctr"/>
                      <a:r>
                        <a:rPr lang="en-US" dirty="0" smtClean="0"/>
                        <a:t>TRAINING COMPLETED</a:t>
                      </a:r>
                      <a:endParaRPr lang="en-US" dirty="0"/>
                    </a:p>
                  </a:txBody>
                  <a:tcPr/>
                </a:tc>
              </a:tr>
              <a:tr h="645424">
                <a:tc>
                  <a:txBody>
                    <a:bodyPr/>
                    <a:lstStyle/>
                    <a:p>
                      <a:r>
                        <a:rPr lang="en-US" b="1" dirty="0" smtClean="0"/>
                        <a:t>EAST</a:t>
                      </a:r>
                      <a:endParaRPr lang="en-US" b="1" dirty="0"/>
                    </a:p>
                  </a:txBody>
                  <a:tcPr/>
                </a:tc>
                <a:tc>
                  <a:txBody>
                    <a:bodyPr/>
                    <a:lstStyle/>
                    <a:p>
                      <a:pPr algn="ctr"/>
                      <a:r>
                        <a:rPr lang="en-US" sz="2800" dirty="0" smtClean="0"/>
                        <a:t>199</a:t>
                      </a:r>
                      <a:endParaRPr lang="en-US" sz="2800" dirty="0"/>
                    </a:p>
                  </a:txBody>
                  <a:tcPr/>
                </a:tc>
                <a:tc>
                  <a:txBody>
                    <a:bodyPr/>
                    <a:lstStyle/>
                    <a:p>
                      <a:pPr algn="ctr"/>
                      <a:r>
                        <a:rPr lang="en-US" sz="2800" dirty="0" smtClean="0"/>
                        <a:t>199</a:t>
                      </a:r>
                      <a:endParaRPr lang="en-US" sz="2800" dirty="0"/>
                    </a:p>
                  </a:txBody>
                  <a:tcPr/>
                </a:tc>
                <a:tc>
                  <a:txBody>
                    <a:bodyPr/>
                    <a:lstStyle/>
                    <a:p>
                      <a:pPr algn="ctr"/>
                      <a:r>
                        <a:rPr lang="en-US" sz="2800" dirty="0" smtClean="0"/>
                        <a:t>YES</a:t>
                      </a:r>
                      <a:endParaRPr lang="en-US" sz="2800" dirty="0"/>
                    </a:p>
                  </a:txBody>
                  <a:tcPr/>
                </a:tc>
              </a:tr>
              <a:tr h="645424">
                <a:tc>
                  <a:txBody>
                    <a:bodyPr/>
                    <a:lstStyle/>
                    <a:p>
                      <a:r>
                        <a:rPr lang="en-US" b="1" dirty="0" smtClean="0"/>
                        <a:t>WEST</a:t>
                      </a:r>
                      <a:endParaRPr lang="en-US" b="1" dirty="0"/>
                    </a:p>
                  </a:txBody>
                  <a:tcPr/>
                </a:tc>
                <a:tc>
                  <a:txBody>
                    <a:bodyPr/>
                    <a:lstStyle/>
                    <a:p>
                      <a:pPr algn="ctr"/>
                      <a:r>
                        <a:rPr lang="en-US" sz="2800" dirty="0" smtClean="0"/>
                        <a:t>205</a:t>
                      </a:r>
                      <a:endParaRPr lang="en-US" sz="2800" dirty="0"/>
                    </a:p>
                  </a:txBody>
                  <a:tcPr/>
                </a:tc>
                <a:tc>
                  <a:txBody>
                    <a:bodyPr/>
                    <a:lstStyle/>
                    <a:p>
                      <a:pPr algn="ctr"/>
                      <a:r>
                        <a:rPr lang="en-US" sz="2800" dirty="0" smtClean="0"/>
                        <a:t>205</a:t>
                      </a:r>
                      <a:endParaRPr lang="en-US" sz="2800" dirty="0"/>
                    </a:p>
                  </a:txBody>
                  <a:tcPr/>
                </a:tc>
                <a:tc>
                  <a:txBody>
                    <a:bodyPr/>
                    <a:lstStyle/>
                    <a:p>
                      <a:pPr algn="ctr"/>
                      <a:r>
                        <a:rPr lang="en-US" sz="2800" dirty="0" smtClean="0"/>
                        <a:t>YES</a:t>
                      </a:r>
                      <a:endParaRPr lang="en-US" sz="2800" dirty="0"/>
                    </a:p>
                  </a:txBody>
                  <a:tcPr/>
                </a:tc>
              </a:tr>
              <a:tr h="645424">
                <a:tc>
                  <a:txBody>
                    <a:bodyPr/>
                    <a:lstStyle/>
                    <a:p>
                      <a:r>
                        <a:rPr lang="en-US" b="1" dirty="0" smtClean="0"/>
                        <a:t>NORTH</a:t>
                      </a:r>
                      <a:endParaRPr lang="en-US" b="1" dirty="0"/>
                    </a:p>
                  </a:txBody>
                  <a:tcPr/>
                </a:tc>
                <a:tc>
                  <a:txBody>
                    <a:bodyPr/>
                    <a:lstStyle/>
                    <a:p>
                      <a:pPr algn="ctr"/>
                      <a:r>
                        <a:rPr lang="en-US" sz="2800" dirty="0" smtClean="0"/>
                        <a:t>84</a:t>
                      </a:r>
                      <a:endParaRPr lang="en-US" sz="2800" dirty="0"/>
                    </a:p>
                  </a:txBody>
                  <a:tcPr/>
                </a:tc>
                <a:tc>
                  <a:txBody>
                    <a:bodyPr/>
                    <a:lstStyle/>
                    <a:p>
                      <a:pPr algn="ctr"/>
                      <a:r>
                        <a:rPr lang="en-US" sz="2800" dirty="0" smtClean="0"/>
                        <a:t>84</a:t>
                      </a:r>
                      <a:endParaRPr lang="en-US" sz="2800" dirty="0"/>
                    </a:p>
                  </a:txBody>
                  <a:tcPr/>
                </a:tc>
                <a:tc>
                  <a:txBody>
                    <a:bodyPr/>
                    <a:lstStyle/>
                    <a:p>
                      <a:pPr algn="ctr"/>
                      <a:r>
                        <a:rPr lang="en-US" sz="2800" dirty="0" smtClean="0"/>
                        <a:t>YES</a:t>
                      </a:r>
                      <a:endParaRPr lang="en-US" sz="2800" dirty="0"/>
                    </a:p>
                  </a:txBody>
                  <a:tcPr/>
                </a:tc>
              </a:tr>
              <a:tr h="645424">
                <a:tc>
                  <a:txBody>
                    <a:bodyPr/>
                    <a:lstStyle/>
                    <a:p>
                      <a:r>
                        <a:rPr lang="en-US" b="1" dirty="0" smtClean="0"/>
                        <a:t>SOUTH</a:t>
                      </a:r>
                      <a:endParaRPr lang="en-US" b="1" dirty="0"/>
                    </a:p>
                  </a:txBody>
                  <a:tcPr/>
                </a:tc>
                <a:tc>
                  <a:txBody>
                    <a:bodyPr/>
                    <a:lstStyle/>
                    <a:p>
                      <a:pPr algn="ctr"/>
                      <a:r>
                        <a:rPr lang="en-US" sz="2800" dirty="0" smtClean="0"/>
                        <a:t>153</a:t>
                      </a:r>
                      <a:endParaRPr lang="en-US" sz="2800" dirty="0"/>
                    </a:p>
                  </a:txBody>
                  <a:tcPr/>
                </a:tc>
                <a:tc>
                  <a:txBody>
                    <a:bodyPr/>
                    <a:lstStyle/>
                    <a:p>
                      <a:pPr algn="ctr"/>
                      <a:r>
                        <a:rPr lang="en-US" sz="2800" dirty="0" smtClean="0"/>
                        <a:t>153</a:t>
                      </a:r>
                      <a:endParaRPr lang="en-US" sz="2800" dirty="0"/>
                    </a:p>
                  </a:txBody>
                  <a:tcPr/>
                </a:tc>
                <a:tc>
                  <a:txBody>
                    <a:bodyPr/>
                    <a:lstStyle/>
                    <a:p>
                      <a:pPr algn="ctr"/>
                      <a:r>
                        <a:rPr lang="en-US" sz="2800" dirty="0" smtClean="0"/>
                        <a:t>NO</a:t>
                      </a:r>
                      <a:endParaRPr lang="en-US" sz="2800" dirty="0"/>
                    </a:p>
                  </a:txBody>
                  <a:tcPr/>
                </a:tc>
              </a:tr>
              <a:tr h="1033252">
                <a:tc>
                  <a:txBody>
                    <a:bodyPr/>
                    <a:lstStyle/>
                    <a:p>
                      <a:r>
                        <a:rPr lang="en-US" b="1" dirty="0" smtClean="0"/>
                        <a:t>TOTAL STATE</a:t>
                      </a:r>
                      <a:endParaRPr lang="en-US" b="1" dirty="0"/>
                    </a:p>
                  </a:txBody>
                  <a:tcPr/>
                </a:tc>
                <a:tc>
                  <a:txBody>
                    <a:bodyPr/>
                    <a:lstStyle/>
                    <a:p>
                      <a:pPr algn="ctr"/>
                      <a:r>
                        <a:rPr lang="en-US" sz="2800" b="1" dirty="0" smtClean="0"/>
                        <a:t>641</a:t>
                      </a:r>
                      <a:endParaRPr lang="en-US" sz="2800" b="1" dirty="0"/>
                    </a:p>
                  </a:txBody>
                  <a:tcPr/>
                </a:tc>
                <a:tc>
                  <a:txBody>
                    <a:bodyPr/>
                    <a:lstStyle/>
                    <a:p>
                      <a:pPr algn="ctr"/>
                      <a:r>
                        <a:rPr lang="en-US" sz="2800" b="1" dirty="0" smtClean="0"/>
                        <a:t>641</a:t>
                      </a:r>
                      <a:endParaRPr lang="en-US" sz="2800" b="1" dirty="0"/>
                    </a:p>
                  </a:txBody>
                  <a:tcPr/>
                </a:tc>
                <a:tc>
                  <a:txBody>
                    <a:bodyPr/>
                    <a:lstStyle/>
                    <a:p>
                      <a:pPr algn="ct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smtClean="0"/>
              <a:t>		MEMBERS VHSNC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6242703"/>
              </p:ext>
            </p:extLst>
          </p:nvPr>
        </p:nvGraphicFramePr>
        <p:xfrm>
          <a:off x="381000" y="1295399"/>
          <a:ext cx="8534400" cy="5494020"/>
        </p:xfrm>
        <a:graphic>
          <a:graphicData uri="http://schemas.openxmlformats.org/drawingml/2006/table">
            <a:tbl>
              <a:tblPr firstRow="1" bandRow="1">
                <a:tableStyleId>{5C22544A-7EE6-4342-B048-85BDC9FD1C3A}</a:tableStyleId>
              </a:tblPr>
              <a:tblGrid>
                <a:gridCol w="4267200"/>
                <a:gridCol w="4267200"/>
              </a:tblGrid>
              <a:tr h="369291">
                <a:tc>
                  <a:txBody>
                    <a:bodyPr/>
                    <a:lstStyle/>
                    <a:p>
                      <a:r>
                        <a:rPr lang="en-US" dirty="0" smtClean="0"/>
                        <a:t>DESIGNATION</a:t>
                      </a:r>
                      <a:endParaRPr lang="en-US" dirty="0"/>
                    </a:p>
                  </a:txBody>
                  <a:tcPr/>
                </a:tc>
                <a:tc>
                  <a:txBody>
                    <a:bodyPr/>
                    <a:lstStyle/>
                    <a:p>
                      <a:endParaRPr lang="en-US"/>
                    </a:p>
                  </a:txBody>
                  <a:tcPr/>
                </a:tc>
              </a:tr>
              <a:tr h="369291">
                <a:tc>
                  <a:txBody>
                    <a:bodyPr/>
                    <a:lstStyle/>
                    <a:p>
                      <a:r>
                        <a:rPr lang="en-US" sz="2000" dirty="0" smtClean="0"/>
                        <a:t>President</a:t>
                      </a:r>
                      <a:endParaRPr lang="en-US" sz="2000" dirty="0"/>
                    </a:p>
                  </a:txBody>
                  <a:tcPr/>
                </a:tc>
                <a:tc>
                  <a:txBody>
                    <a:bodyPr/>
                    <a:lstStyle/>
                    <a:p>
                      <a:r>
                        <a:rPr lang="en-US" sz="2000" dirty="0" smtClean="0"/>
                        <a:t>Panchayat member</a:t>
                      </a:r>
                      <a:endParaRPr lang="en-US" sz="2000" dirty="0"/>
                    </a:p>
                  </a:txBody>
                  <a:tcPr/>
                </a:tc>
              </a:tr>
              <a:tr h="369291">
                <a:tc>
                  <a:txBody>
                    <a:bodyPr/>
                    <a:lstStyle/>
                    <a:p>
                      <a:r>
                        <a:rPr lang="en-US" sz="2000" dirty="0" smtClean="0"/>
                        <a:t>Member secretary</a:t>
                      </a:r>
                      <a:endParaRPr lang="en-US" sz="2000" dirty="0"/>
                    </a:p>
                  </a:txBody>
                  <a:tcPr/>
                </a:tc>
                <a:tc>
                  <a:txBody>
                    <a:bodyPr/>
                    <a:lstStyle/>
                    <a:p>
                      <a:r>
                        <a:rPr lang="en-US" sz="2000" dirty="0" smtClean="0"/>
                        <a:t>ASHA</a:t>
                      </a:r>
                      <a:endParaRPr lang="en-US" sz="2000" dirty="0"/>
                    </a:p>
                  </a:txBody>
                  <a:tcPr/>
                </a:tc>
              </a:tr>
              <a:tr h="369291">
                <a:tc>
                  <a:txBody>
                    <a:bodyPr/>
                    <a:lstStyle/>
                    <a:p>
                      <a:r>
                        <a:rPr lang="en-US" sz="2000" dirty="0" smtClean="0"/>
                        <a:t>Members</a:t>
                      </a:r>
                      <a:endParaRPr lang="en-US" sz="2000" dirty="0"/>
                    </a:p>
                  </a:txBody>
                  <a:tcPr/>
                </a:tc>
                <a:tc>
                  <a:txBody>
                    <a:bodyPr/>
                    <a:lstStyle/>
                    <a:p>
                      <a:r>
                        <a:rPr lang="en-US" sz="2000" dirty="0" smtClean="0"/>
                        <a:t>AWW</a:t>
                      </a:r>
                      <a:endParaRPr lang="en-US" sz="2000" dirty="0"/>
                    </a:p>
                  </a:txBody>
                  <a:tcPr/>
                </a:tc>
              </a:tr>
              <a:tr h="43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Members</a:t>
                      </a:r>
                    </a:p>
                    <a:p>
                      <a:endParaRPr lang="en-US" sz="2000" dirty="0"/>
                    </a:p>
                  </a:txBody>
                  <a:tcPr/>
                </a:tc>
                <a:tc>
                  <a:txBody>
                    <a:bodyPr/>
                    <a:lstStyle/>
                    <a:p>
                      <a:r>
                        <a:rPr lang="en-US" sz="2000" dirty="0" smtClean="0"/>
                        <a:t>ANM</a:t>
                      </a:r>
                      <a:endParaRPr lang="en-US" sz="2000" dirty="0"/>
                    </a:p>
                  </a:txBody>
                  <a:tcPr/>
                </a:tc>
              </a:tr>
              <a:tr h="43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Members</a:t>
                      </a:r>
                    </a:p>
                    <a:p>
                      <a:endParaRPr lang="en-US" sz="2000" dirty="0"/>
                    </a:p>
                  </a:txBody>
                  <a:tcPr/>
                </a:tc>
                <a:tc>
                  <a:txBody>
                    <a:bodyPr/>
                    <a:lstStyle/>
                    <a:p>
                      <a:r>
                        <a:rPr lang="en-US" sz="2000" dirty="0" smtClean="0"/>
                        <a:t>SHG representative</a:t>
                      </a:r>
                      <a:endParaRPr lang="en-US" sz="2000" dirty="0"/>
                    </a:p>
                  </a:txBody>
                  <a:tcPr/>
                </a:tc>
              </a:tr>
              <a:tr h="43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Members</a:t>
                      </a:r>
                    </a:p>
                    <a:p>
                      <a:endParaRPr lang="en-US" sz="2000" dirty="0"/>
                    </a:p>
                  </a:txBody>
                  <a:tcPr/>
                </a:tc>
                <a:tc>
                  <a:txBody>
                    <a:bodyPr/>
                    <a:lstStyle/>
                    <a:p>
                      <a:r>
                        <a:rPr lang="en-US" sz="2000" dirty="0" smtClean="0"/>
                        <a:t>Teacher</a:t>
                      </a:r>
                      <a:endParaRPr lang="en-US" sz="2000" dirty="0"/>
                    </a:p>
                  </a:txBody>
                  <a:tcPr/>
                </a:tc>
              </a:tr>
              <a:tr h="430809">
                <a:tc>
                  <a:txBody>
                    <a:bodyPr/>
                    <a:lstStyle/>
                    <a:p>
                      <a:r>
                        <a:rPr lang="en-US" sz="2000" dirty="0" smtClean="0"/>
                        <a:t>Members</a:t>
                      </a:r>
                      <a:endParaRPr lang="en-US" sz="2000" dirty="0"/>
                    </a:p>
                  </a:txBody>
                  <a:tcPr/>
                </a:tc>
                <a:tc>
                  <a:txBody>
                    <a:bodyPr/>
                    <a:lstStyle/>
                    <a:p>
                      <a:r>
                        <a:rPr lang="en-US" sz="2000" dirty="0" smtClean="0"/>
                        <a:t>Village elders</a:t>
                      </a:r>
                      <a:endParaRPr lang="en-US" sz="2000" dirty="0"/>
                    </a:p>
                  </a:txBody>
                  <a:tcPr/>
                </a:tc>
              </a:tr>
              <a:tr h="43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Members</a:t>
                      </a:r>
                    </a:p>
                    <a:p>
                      <a:endParaRPr lang="en-US" sz="2000" dirty="0"/>
                    </a:p>
                  </a:txBody>
                  <a:tcPr/>
                </a:tc>
                <a:tc>
                  <a:txBody>
                    <a:bodyPr/>
                    <a:lstStyle/>
                    <a:p>
                      <a:r>
                        <a:rPr lang="en-US" sz="2000" dirty="0" smtClean="0"/>
                        <a:t>Local gentry</a:t>
                      </a:r>
                      <a:endParaRPr lang="en-US" sz="2000" dirty="0"/>
                    </a:p>
                  </a:txBody>
                  <a:tcPr/>
                </a:tc>
              </a:tr>
              <a:tr h="43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Members</a:t>
                      </a:r>
                    </a:p>
                    <a:p>
                      <a:endParaRPr lang="en-US" sz="2000" dirty="0"/>
                    </a:p>
                  </a:txBody>
                  <a:tcPr/>
                </a:tc>
                <a:tc>
                  <a:txBody>
                    <a:bodyPr/>
                    <a:lstStyle/>
                    <a:p>
                      <a:r>
                        <a:rPr lang="en-US" sz="2000" dirty="0" smtClean="0"/>
                        <a:t>Local gentry</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704856" cy="461665"/>
          </a:xfrm>
          <a:prstGeom prst="rect">
            <a:avLst/>
          </a:prstGeom>
          <a:noFill/>
        </p:spPr>
        <p:txBody>
          <a:bodyPr wrap="square" rtlCol="0">
            <a:spAutoFit/>
          </a:bodyPr>
          <a:lstStyle/>
          <a:p>
            <a:pPr algn="ctr"/>
            <a:r>
              <a:rPr lang="en-US" sz="2400" dirty="0" smtClean="0"/>
              <a:t>PHOTO SHARING  OF VHNSC TRAINING   </a:t>
            </a:r>
            <a:endParaRPr lang="en-IN" sz="2400" dirty="0"/>
          </a:p>
        </p:txBody>
      </p:sp>
      <p:pic>
        <p:nvPicPr>
          <p:cNvPr id="3" name="Picture 2" descr="C:\Users\HP\Desktop\djfladsjf\DSC05929.JPG"/>
          <p:cNvPicPr/>
          <p:nvPr/>
        </p:nvPicPr>
        <p:blipFill>
          <a:blip r:embed="rId2" cstate="print"/>
          <a:srcRect/>
          <a:stretch>
            <a:fillRect/>
          </a:stretch>
        </p:blipFill>
        <p:spPr bwMode="auto">
          <a:xfrm>
            <a:off x="179512" y="980728"/>
            <a:ext cx="4248472" cy="2880320"/>
          </a:xfrm>
          <a:prstGeom prst="rect">
            <a:avLst/>
          </a:prstGeom>
          <a:noFill/>
          <a:ln w="9525">
            <a:noFill/>
            <a:miter lim="800000"/>
            <a:headEnd/>
            <a:tailEnd/>
          </a:ln>
        </p:spPr>
      </p:pic>
      <p:pic>
        <p:nvPicPr>
          <p:cNvPr id="4" name="Picture 3" descr="C:\Users\HP\Desktop\djfladsjf\DSC06045.JPG"/>
          <p:cNvPicPr/>
          <p:nvPr/>
        </p:nvPicPr>
        <p:blipFill>
          <a:blip r:embed="rId3" cstate="print"/>
          <a:srcRect/>
          <a:stretch>
            <a:fillRect/>
          </a:stretch>
        </p:blipFill>
        <p:spPr bwMode="auto">
          <a:xfrm>
            <a:off x="4572000" y="980728"/>
            <a:ext cx="4176464" cy="2880320"/>
          </a:xfrm>
          <a:prstGeom prst="rect">
            <a:avLst/>
          </a:prstGeom>
          <a:noFill/>
          <a:ln w="9525">
            <a:noFill/>
            <a:miter lim="800000"/>
            <a:headEnd/>
            <a:tailEnd/>
          </a:ln>
        </p:spPr>
      </p:pic>
      <p:pic>
        <p:nvPicPr>
          <p:cNvPr id="6" name="Picture 5" descr="C:\Users\HP\Desktop\djfladsjf\DSC06021.JPG"/>
          <p:cNvPicPr/>
          <p:nvPr/>
        </p:nvPicPr>
        <p:blipFill>
          <a:blip r:embed="rId4" cstate="print"/>
          <a:srcRect/>
          <a:stretch>
            <a:fillRect/>
          </a:stretch>
        </p:blipFill>
        <p:spPr bwMode="auto">
          <a:xfrm>
            <a:off x="4572000" y="3861048"/>
            <a:ext cx="4176464" cy="2664296"/>
          </a:xfrm>
          <a:prstGeom prst="rect">
            <a:avLst/>
          </a:prstGeom>
          <a:noFill/>
          <a:ln w="9525">
            <a:noFill/>
            <a:miter lim="800000"/>
            <a:headEnd/>
            <a:tailEnd/>
          </a:ln>
        </p:spPr>
      </p:pic>
      <p:pic>
        <p:nvPicPr>
          <p:cNvPr id="7" name="Picture 6" descr="C:\Users\HP\Desktop\djfladsjf\DSC06016.JPG"/>
          <p:cNvPicPr/>
          <p:nvPr/>
        </p:nvPicPr>
        <p:blipFill>
          <a:blip r:embed="rId5" cstate="print"/>
          <a:srcRect/>
          <a:stretch>
            <a:fillRect/>
          </a:stretch>
        </p:blipFill>
        <p:spPr bwMode="auto">
          <a:xfrm>
            <a:off x="179512" y="3861048"/>
            <a:ext cx="424847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TotalTime>
  <Words>1197</Words>
  <Application>Microsoft Office PowerPoint</Application>
  <PresentationFormat>On-screen Show (4:3)</PresentationFormat>
  <Paragraphs>280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COMMUNITY ACTION FOR HEALTH IN SIKKIM</vt:lpstr>
      <vt:lpstr>SIKKIM </vt:lpstr>
      <vt:lpstr>PROGRESS MADE BY SIKKIM IN HEALTH CARE</vt:lpstr>
      <vt:lpstr>STATUS &amp; SELECTION OF ASHA</vt:lpstr>
      <vt:lpstr>STATUS OF ASHA TRAINING  Module  6th &amp; 7th</vt:lpstr>
      <vt:lpstr>STATUS OF VHSNC</vt:lpstr>
      <vt:lpstr>  MEMBERS VHSNC</vt:lpstr>
      <vt:lpstr>PowerPoint Presentation</vt:lpstr>
      <vt:lpstr>PowerPoint Presentation</vt:lpstr>
      <vt:lpstr>PowerPoint Presentation</vt:lpstr>
      <vt:lpstr>PowerPoint Presentation</vt:lpstr>
      <vt:lpstr>Pictures of the Programme</vt:lpstr>
      <vt:lpstr>Pictures of the Programme</vt:lpstr>
      <vt:lpstr>Pictures of the Programme</vt:lpstr>
      <vt:lpstr>QUIZ COMPETITION ORGANIZED BY LUM VHSNC</vt:lpstr>
      <vt:lpstr>CLEANILESS DRIVE BY LINGTYAM VHSNC</vt:lpstr>
      <vt:lpstr>DUSTBIN PROVIDED BY LUM VHSNC</vt:lpstr>
      <vt:lpstr>INITIATIVE BY VHSNC - LUM</vt:lpstr>
      <vt:lpstr>PowerPoint Presentation</vt:lpstr>
      <vt:lpstr>ROGI KALYAN SAMITI</vt:lpstr>
      <vt:lpstr>   RKS TRAINING</vt:lpstr>
      <vt:lpstr>  CONSTRAINTS RKS</vt:lpstr>
      <vt:lpstr>  BODIES UNDER R.K.S</vt:lpstr>
      <vt:lpstr>CONT…</vt:lpstr>
      <vt:lpstr>        MONITORING COMMITTEE </vt:lpstr>
      <vt:lpstr>  Rogi kalyan samiti</vt:lpstr>
      <vt:lpstr>PowerPoint Presentation</vt:lpstr>
      <vt:lpstr>PowerPoint Presentation</vt:lpstr>
      <vt:lpstr>PowerPoint Presentation</vt:lpstr>
      <vt:lpstr>PowerPoint Presentation</vt:lpstr>
      <vt:lpstr>PowerPoint Presentation</vt:lpstr>
      <vt:lpstr>RKS MEETING</vt:lpstr>
      <vt:lpstr>PowerPoint Presentation</vt:lpstr>
      <vt:lpstr>Gifted BY MLA Cum Chief-WHIP, 20th Chujachen (2014)</vt:lpstr>
      <vt:lpstr>DONATED BY GOLDEN CROSS</vt:lpstr>
      <vt:lpstr>COMMUNITY MONITORING</vt:lpstr>
      <vt:lpstr>PowerPoint Presentation</vt:lpstr>
      <vt:lpstr>CONSTRAINTS IN COMMUNITY MONITORING</vt:lpstr>
      <vt:lpstr>  CHALLANGES</vt:lpstr>
      <vt:lpstr> WAY FORWARD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ACTION FOR HEALTH IN SIKKIM</dc:title>
  <dc:creator>user</dc:creator>
  <cp:lastModifiedBy>LAL Singh</cp:lastModifiedBy>
  <cp:revision>39</cp:revision>
  <dcterms:created xsi:type="dcterms:W3CDTF">2016-02-01T05:36:10Z</dcterms:created>
  <dcterms:modified xsi:type="dcterms:W3CDTF">2016-12-15T05:28:15Z</dcterms:modified>
</cp:coreProperties>
</file>