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8"/>
  </p:handoutMasterIdLst>
  <p:sldIdLst>
    <p:sldId id="256" r:id="rId2"/>
    <p:sldId id="258" r:id="rId3"/>
    <p:sldId id="260" r:id="rId4"/>
    <p:sldId id="268" r:id="rId5"/>
    <p:sldId id="271" r:id="rId6"/>
    <p:sldId id="272" r:id="rId7"/>
    <p:sldId id="274" r:id="rId8"/>
    <p:sldId id="257" r:id="rId9"/>
    <p:sldId id="263" r:id="rId10"/>
    <p:sldId id="264" r:id="rId11"/>
    <p:sldId id="265" r:id="rId12"/>
    <p:sldId id="266" r:id="rId13"/>
    <p:sldId id="267" r:id="rId14"/>
    <p:sldId id="273" r:id="rId15"/>
    <p:sldId id="276" r:id="rId16"/>
    <p:sldId id="275" r:id="rId17"/>
  </p:sldIdLst>
  <p:sldSz cx="9144000" cy="6858000" type="screen4x3"/>
  <p:notesSz cx="7045325" cy="9345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57" d="100"/>
          <a:sy n="57"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2763"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90975" y="0"/>
            <a:ext cx="3052763" cy="466725"/>
          </a:xfrm>
          <a:prstGeom prst="rect">
            <a:avLst/>
          </a:prstGeom>
        </p:spPr>
        <p:txBody>
          <a:bodyPr vert="horz" lIns="91440" tIns="45720" rIns="91440" bIns="45720" rtlCol="0"/>
          <a:lstStyle>
            <a:lvl1pPr algn="r">
              <a:defRPr sz="1200"/>
            </a:lvl1pPr>
          </a:lstStyle>
          <a:p>
            <a:fld id="{856CA298-8BCE-4C70-84CF-CEDBD5F9C791}" type="datetimeFigureOut">
              <a:rPr lang="en-US" smtClean="0"/>
              <a:pPr/>
              <a:t>2/3/2016</a:t>
            </a:fld>
            <a:endParaRPr lang="en-US"/>
          </a:p>
        </p:txBody>
      </p:sp>
      <p:sp>
        <p:nvSpPr>
          <p:cNvPr id="4" name="Footer Placeholder 3"/>
          <p:cNvSpPr>
            <a:spLocks noGrp="1"/>
          </p:cNvSpPr>
          <p:nvPr>
            <p:ph type="ftr" sz="quarter" idx="2"/>
          </p:nvPr>
        </p:nvSpPr>
        <p:spPr>
          <a:xfrm>
            <a:off x="0" y="8877300"/>
            <a:ext cx="3052763"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90975" y="8877300"/>
            <a:ext cx="3052763" cy="466725"/>
          </a:xfrm>
          <a:prstGeom prst="rect">
            <a:avLst/>
          </a:prstGeom>
        </p:spPr>
        <p:txBody>
          <a:bodyPr vert="horz" lIns="91440" tIns="45720" rIns="91440" bIns="45720" rtlCol="0" anchor="b"/>
          <a:lstStyle>
            <a:lvl1pPr algn="r">
              <a:defRPr sz="1200"/>
            </a:lvl1pPr>
          </a:lstStyle>
          <a:p>
            <a:fld id="{0F72B197-7B09-4289-A34F-D0B5486733B3}"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0725"/>
          </a:xfrm>
        </p:spPr>
        <p:txBody>
          <a:bodyPr/>
          <a:lstStyle/>
          <a:p>
            <a:pPr lvl="0"/>
            <a:endParaRPr lang="en-US" noProof="0" smtClean="0"/>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pPr>
              <a:defRPr/>
            </a:pPr>
            <a:fld id="{8E64F8BC-99DF-4830-A174-66FDE0E6FA3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2/3/2016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905000"/>
            <a:ext cx="7772400" cy="1470025"/>
          </a:xfrm>
        </p:spPr>
        <p:txBody>
          <a:bodyPr>
            <a:normAutofit fontScale="90000"/>
          </a:bodyPr>
          <a:lstStyle/>
          <a:p>
            <a:r>
              <a:rPr lang="en-US" dirty="0" smtClean="0"/>
              <a:t>Community Participation in Health Care</a:t>
            </a:r>
            <a:br>
              <a:rPr lang="en-US" dirty="0" smtClean="0"/>
            </a:br>
            <a:r>
              <a:rPr lang="en-US" dirty="0" smtClean="0"/>
              <a:t/>
            </a:r>
            <a:br>
              <a:rPr lang="en-US" dirty="0" smtClean="0"/>
            </a:br>
            <a:r>
              <a:rPr lang="en-US" dirty="0" smtClean="0"/>
              <a:t>(The </a:t>
            </a:r>
            <a:r>
              <a:rPr lang="en-US" dirty="0" err="1" smtClean="0"/>
              <a:t>Communitisation</a:t>
            </a:r>
            <a:r>
              <a:rPr lang="en-US" dirty="0" smtClean="0"/>
              <a:t> Approach in Nagaland)</a:t>
            </a:r>
            <a:endParaRPr lang="en-US" dirty="0"/>
          </a:p>
        </p:txBody>
      </p:sp>
      <p:sp>
        <p:nvSpPr>
          <p:cNvPr id="3" name="TextBox 2"/>
          <p:cNvSpPr txBox="1"/>
          <p:nvPr/>
        </p:nvSpPr>
        <p:spPr>
          <a:xfrm>
            <a:off x="1600200" y="4343400"/>
            <a:ext cx="5867400" cy="646331"/>
          </a:xfrm>
          <a:prstGeom prst="rect">
            <a:avLst/>
          </a:prstGeom>
          <a:noFill/>
        </p:spPr>
        <p:txBody>
          <a:bodyPr wrap="square" rtlCol="0">
            <a:spAutoFit/>
          </a:bodyPr>
          <a:lstStyle/>
          <a:p>
            <a:pPr algn="ctr"/>
            <a:r>
              <a:rPr lang="en-US" dirty="0" smtClean="0"/>
              <a:t>Regional Consultation on ‘Community Action For Health’</a:t>
            </a:r>
          </a:p>
          <a:p>
            <a:pPr algn="ctr"/>
            <a:r>
              <a:rPr lang="en-US" dirty="0" smtClean="0"/>
              <a:t>3</a:t>
            </a:r>
            <a:r>
              <a:rPr lang="en-US" baseline="30000" dirty="0" smtClean="0"/>
              <a:t>rd</a:t>
            </a:r>
            <a:r>
              <a:rPr lang="en-US" dirty="0" smtClean="0"/>
              <a:t> February, 2016, Kolkata</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382000" cy="868362"/>
          </a:xfrm>
        </p:spPr>
        <p:txBody>
          <a:bodyPr>
            <a:noAutofit/>
          </a:bodyPr>
          <a:lstStyle/>
          <a:p>
            <a:pPr algn="l"/>
            <a:r>
              <a:rPr lang="en-IN" sz="3400" b="1" dirty="0" smtClean="0"/>
              <a:t/>
            </a:r>
            <a:br>
              <a:rPr lang="en-IN" sz="3400" b="1" dirty="0" smtClean="0"/>
            </a:br>
            <a:r>
              <a:rPr lang="en-IN" sz="3400" b="1" dirty="0" smtClean="0"/>
              <a:t>Preparation of the Village Health Action Plan (VHAP)</a:t>
            </a:r>
            <a:r>
              <a:rPr lang="en-US" sz="3400" dirty="0" smtClean="0"/>
              <a:t/>
            </a:r>
            <a:br>
              <a:rPr lang="en-US" sz="3400" dirty="0" smtClean="0"/>
            </a:br>
            <a:endParaRPr lang="en-US" sz="3400" dirty="0"/>
          </a:p>
        </p:txBody>
      </p:sp>
      <p:sp>
        <p:nvSpPr>
          <p:cNvPr id="2049" name="Rectangle 1"/>
          <p:cNvSpPr>
            <a:spLocks noChangeArrowheads="1"/>
          </p:cNvSpPr>
          <p:nvPr/>
        </p:nvSpPr>
        <p:spPr bwMode="auto">
          <a:xfrm>
            <a:off x="381000" y="1143000"/>
            <a:ext cx="83058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0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Selection of the villages (5</a:t>
            </a:r>
            <a:r>
              <a:rPr kumimoji="0" lang="en-US" sz="2000" b="1" i="0" u="none" strike="noStrike" cap="none" normalizeH="0" dirty="0" smtClean="0">
                <a:ln>
                  <a:noFill/>
                </a:ln>
                <a:solidFill>
                  <a:schemeClr val="tx1"/>
                </a:solidFill>
                <a:effectLst/>
                <a:latin typeface="Calibri" pitchFamily="34" charset="0"/>
                <a:ea typeface="Times New Roman" pitchFamily="18" charset="0"/>
                <a:cs typeface="Calibri" pitchFamily="34" charset="0"/>
              </a:rPr>
              <a:t> villages)</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a:t>
            </a:r>
          </a:p>
          <a:p>
            <a:pPr lvl="1" fontAlgn="base">
              <a:spcBef>
                <a:spcPct val="0"/>
              </a:spcBef>
              <a:spcAft>
                <a:spcPct val="0"/>
              </a:spcAft>
              <a:buFont typeface="Wingdings" pitchFamily="2" charset="2"/>
              <a:buChar char="§"/>
            </a:pP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The </a:t>
            </a:r>
            <a:r>
              <a:rPr kumimoji="0" lang="en-US" sz="20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criteria for selection of these five villages are:</a:t>
            </a:r>
            <a:endParaRPr kumimoji="0" lang="en-US" sz="1200" b="0" i="0" u="none" strike="noStrike" cap="none" normalizeH="0" baseline="0" dirty="0" smtClean="0">
              <a:ln>
                <a:noFill/>
              </a:ln>
              <a:solidFill>
                <a:schemeClr val="tx1"/>
              </a:solidFill>
              <a:effectLst/>
              <a:latin typeface="Arial" pitchFamily="34" charset="0"/>
            </a:endParaRPr>
          </a:p>
          <a:p>
            <a:pPr lvl="2" eaLnBrk="0" fontAlgn="base" hangingPunct="0">
              <a:spcBef>
                <a:spcPct val="0"/>
              </a:spcBef>
              <a:spcAft>
                <a:spcPct val="0"/>
              </a:spcAft>
              <a:buFont typeface="Courier New" pitchFamily="49" charset="0"/>
              <a:buChar char="o"/>
            </a:pP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Accessibility especially  difficult to reach villages</a:t>
            </a:r>
            <a:endParaRPr kumimoji="0" lang="en-US" sz="1200" b="0" i="0" u="none" strike="noStrike" cap="none" normalizeH="0" baseline="0" dirty="0" smtClean="0">
              <a:ln>
                <a:noFill/>
              </a:ln>
              <a:solidFill>
                <a:schemeClr val="tx1"/>
              </a:solidFill>
              <a:effectLst/>
              <a:latin typeface="Arial" pitchFamily="34" charset="0"/>
            </a:endParaRPr>
          </a:p>
          <a:p>
            <a:pPr lvl="2" eaLnBrk="0" fontAlgn="base" hangingPunct="0">
              <a:spcBef>
                <a:spcPct val="0"/>
              </a:spcBef>
              <a:spcAft>
                <a:spcPct val="0"/>
              </a:spcAft>
              <a:buFont typeface="Courier New" pitchFamily="49" charset="0"/>
              <a:buChar char="o"/>
            </a:pP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Its population </a:t>
            </a:r>
            <a:r>
              <a:rPr kumimoji="0" lang="en-US" sz="2000" b="0" i="0" u="none" strike="noStrike" cap="none" normalizeH="0" baseline="0" dirty="0" err="1" smtClean="0">
                <a:ln>
                  <a:noFill/>
                </a:ln>
                <a:solidFill>
                  <a:schemeClr val="tx1"/>
                </a:solidFill>
                <a:effectLst/>
                <a:latin typeface="Calibri" pitchFamily="34" charset="0"/>
                <a:ea typeface="Times New Roman" pitchFamily="18" charset="0"/>
                <a:cs typeface="Calibri" pitchFamily="34" charset="0"/>
              </a:rPr>
              <a:t>characterisitcs</a:t>
            </a:r>
            <a:endParaRPr kumimoji="0" lang="en-US" sz="1200" b="0" i="0" u="none" strike="noStrike" cap="none" normalizeH="0" baseline="0" dirty="0" smtClean="0">
              <a:ln>
                <a:noFill/>
              </a:ln>
              <a:solidFill>
                <a:schemeClr val="tx1"/>
              </a:solidFill>
              <a:effectLst/>
              <a:latin typeface="Arial" pitchFamily="34" charset="0"/>
            </a:endParaRPr>
          </a:p>
          <a:p>
            <a:pPr lvl="2" eaLnBrk="0" fontAlgn="base" hangingPunct="0">
              <a:spcBef>
                <a:spcPct val="0"/>
              </a:spcBef>
              <a:spcAft>
                <a:spcPct val="0"/>
              </a:spcAft>
              <a:buFont typeface="Courier New" pitchFamily="49" charset="0"/>
              <a:buChar char="o"/>
            </a:pP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Distance from the facility</a:t>
            </a:r>
            <a:endParaRPr kumimoji="0" lang="en-US" sz="1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Village level meetings</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are held at these selected villages with an aim to get a feel about the general health need and also what best could be proposed with the active participation of the community. </a:t>
            </a:r>
            <a:endParaRPr kumimoji="0" lang="en-US" sz="1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Group Discussions</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Health Camps and interviews with </a:t>
            </a:r>
            <a:r>
              <a:rPr kumimoji="0" lang="en-US" sz="20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key stakeholders</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is done by the planning team along with the community. </a:t>
            </a:r>
            <a:endParaRPr kumimoji="0" lang="en-US" sz="1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Points of action</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for the identified health problems are then deduced during the same discussion. </a:t>
            </a:r>
            <a:endParaRPr kumimoji="0" lang="en-US" sz="1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lang="en-US" sz="2000" b="1" dirty="0" smtClean="0">
                <a:latin typeface="Calibri" pitchFamily="34" charset="0"/>
                <a:ea typeface="Times New Roman" pitchFamily="18" charset="0"/>
                <a:cs typeface="Calibri" pitchFamily="34" charset="0"/>
              </a:rPr>
              <a:t>Village Health Action developed</a:t>
            </a:r>
          </a:p>
          <a:p>
            <a:pPr marL="0" marR="0" lvl="0" indent="0" algn="l" defTabSz="914400" rtl="0" eaLnBrk="0" fontAlgn="base" latinLnBrk="0" hangingPunct="0">
              <a:lnSpc>
                <a:spcPct val="100000"/>
              </a:lnSpc>
              <a:spcBef>
                <a:spcPct val="0"/>
              </a:spcBef>
              <a:spcAft>
                <a:spcPct val="0"/>
              </a:spcAft>
              <a:buClrTx/>
              <a:buSzTx/>
              <a:buFontTx/>
              <a:buChar char="•"/>
              <a:tabLst/>
            </a:pPr>
            <a:endParaRPr lang="en-US" sz="2000" b="1" dirty="0" smtClean="0">
              <a:latin typeface="Calibri" pitchFamily="34" charset="0"/>
              <a:ea typeface="Times New Roman" pitchFamily="18" charset="0"/>
              <a:cs typeface="Calibri" pitchFamily="34" charset="0"/>
            </a:endParaRPr>
          </a:p>
          <a:p>
            <a:pPr lvl="0" eaLnBrk="0" fontAlgn="base" hangingPunct="0">
              <a:spcBef>
                <a:spcPct val="0"/>
              </a:spcBef>
              <a:spcAft>
                <a:spcPct val="0"/>
              </a:spcAft>
            </a:pPr>
            <a:r>
              <a:rPr lang="en-US" sz="2000" dirty="0" smtClean="0"/>
              <a:t>The resolutions passed during the </a:t>
            </a:r>
            <a:r>
              <a:rPr lang="en-US" sz="2000" dirty="0" err="1" smtClean="0"/>
              <a:t>Communitisation</a:t>
            </a:r>
            <a:r>
              <a:rPr lang="en-US" sz="2000" dirty="0" smtClean="0"/>
              <a:t> Conference  (2010) i.e. to attain 100% </a:t>
            </a:r>
            <a:r>
              <a:rPr lang="en-US" sz="2000" dirty="0" err="1" smtClean="0"/>
              <a:t>Immunisation</a:t>
            </a:r>
            <a:r>
              <a:rPr lang="en-US" sz="2000" dirty="0" smtClean="0"/>
              <a:t> of children below 5 years of age in all the Villages and implement VHND religiously, became the main basis for the preparation of Village Health Action Plans.</a:t>
            </a:r>
            <a:endParaRPr lang="en-US" sz="2000" b="1" dirty="0" smtClean="0">
              <a:latin typeface="Calibri" pitchFamily="34" charset="0"/>
              <a:ea typeface="Times New Roman" pitchFamily="18" charset="0"/>
              <a:cs typeface="Calibri"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382000" cy="990600"/>
          </a:xfrm>
        </p:spPr>
        <p:txBody>
          <a:bodyPr>
            <a:noAutofit/>
          </a:bodyPr>
          <a:lstStyle/>
          <a:p>
            <a:pPr algn="l"/>
            <a:r>
              <a:rPr lang="en-IN" sz="3600" b="1" dirty="0" smtClean="0"/>
              <a:t/>
            </a:r>
            <a:br>
              <a:rPr lang="en-IN" sz="3600" b="1" dirty="0" smtClean="0"/>
            </a:br>
            <a:r>
              <a:rPr lang="en-IN" sz="3600" b="1" dirty="0" smtClean="0"/>
              <a:t/>
            </a:r>
            <a:br>
              <a:rPr lang="en-IN" sz="3600" b="1" dirty="0" smtClean="0"/>
            </a:br>
            <a:r>
              <a:rPr lang="en-IN" sz="3600" b="1" dirty="0" smtClean="0"/>
              <a:t>Preparation of the Block Health Action Plan (BHAP)</a:t>
            </a:r>
            <a:r>
              <a:rPr lang="en-US" sz="3600" dirty="0" smtClean="0"/>
              <a:t/>
            </a:r>
            <a:br>
              <a:rPr lang="en-US" sz="3600" dirty="0" smtClean="0"/>
            </a:br>
            <a:r>
              <a:rPr lang="en-US" sz="3400" dirty="0" smtClean="0"/>
              <a:t/>
            </a:r>
            <a:br>
              <a:rPr lang="en-US" sz="3400" dirty="0" smtClean="0"/>
            </a:br>
            <a:endParaRPr lang="en-US" sz="3400" dirty="0"/>
          </a:p>
        </p:txBody>
      </p:sp>
      <p:sp>
        <p:nvSpPr>
          <p:cNvPr id="2049" name="Rectangle 1"/>
          <p:cNvSpPr>
            <a:spLocks noChangeArrowheads="1"/>
          </p:cNvSpPr>
          <p:nvPr/>
        </p:nvSpPr>
        <p:spPr bwMode="auto">
          <a:xfrm>
            <a:off x="381000" y="1524000"/>
            <a:ext cx="8305800" cy="46474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buFont typeface="Arial" pitchFamily="34" charset="0"/>
              <a:buChar char="•"/>
            </a:pPr>
            <a:r>
              <a:rPr lang="en-IN" sz="2000" dirty="0" smtClean="0"/>
              <a:t>Major inputs for the Block Health Action Plans are received from:</a:t>
            </a:r>
            <a:endParaRPr lang="en-US" sz="2000" dirty="0" smtClean="0"/>
          </a:p>
          <a:p>
            <a:pPr lvl="1">
              <a:buFont typeface="Wingdings" pitchFamily="2" charset="2"/>
              <a:buChar char="§"/>
            </a:pPr>
            <a:r>
              <a:rPr lang="en-IN" sz="2000" dirty="0" smtClean="0"/>
              <a:t>The findings of the discussions, held at village level- VHAPs</a:t>
            </a:r>
            <a:endParaRPr lang="en-US" sz="2000" dirty="0" smtClean="0"/>
          </a:p>
          <a:p>
            <a:pPr lvl="1">
              <a:buFont typeface="Wingdings" pitchFamily="2" charset="2"/>
              <a:buChar char="§"/>
            </a:pPr>
            <a:r>
              <a:rPr lang="en-IN" sz="2000" dirty="0" smtClean="0"/>
              <a:t>The facility survey of all the health facilities that are done by the existing health staff.  </a:t>
            </a:r>
            <a:endParaRPr lang="en-US" sz="2000" dirty="0" smtClean="0"/>
          </a:p>
          <a:p>
            <a:r>
              <a:rPr lang="en-IN" sz="2000" dirty="0" smtClean="0"/>
              <a:t> </a:t>
            </a:r>
            <a:endParaRPr lang="en-US" sz="2000" dirty="0" smtClean="0"/>
          </a:p>
          <a:p>
            <a:pPr>
              <a:buFont typeface="Arial" pitchFamily="34" charset="0"/>
              <a:buChar char="•"/>
            </a:pPr>
            <a:r>
              <a:rPr lang="en-IN" sz="2000" dirty="0" smtClean="0"/>
              <a:t>The process involves:</a:t>
            </a:r>
            <a:endParaRPr lang="en-US" sz="2000" dirty="0" smtClean="0"/>
          </a:p>
          <a:p>
            <a:pPr lvl="1">
              <a:buFont typeface="Wingdings" pitchFamily="2" charset="2"/>
              <a:buChar char="§"/>
            </a:pPr>
            <a:r>
              <a:rPr lang="en-IN" sz="2000" dirty="0" smtClean="0"/>
              <a:t>A day long consultative and sharing meeting done at the sub division level, where the findings of the village level discussion are shared and suggestions taken. </a:t>
            </a:r>
            <a:endParaRPr lang="en-US" sz="2000" dirty="0" smtClean="0"/>
          </a:p>
          <a:p>
            <a:pPr lvl="1">
              <a:buFont typeface="Wingdings" pitchFamily="2" charset="2"/>
              <a:buChar char="§"/>
            </a:pPr>
            <a:r>
              <a:rPr lang="en-IN" sz="2000" dirty="0" smtClean="0"/>
              <a:t>The Medical Officer of the PHC / CHC submit their respective plans detailing what resources they have, what they need etc.</a:t>
            </a:r>
            <a:endParaRPr lang="en-US" sz="2000" dirty="0" smtClean="0"/>
          </a:p>
          <a:p>
            <a:pPr lvl="1">
              <a:buFont typeface="Wingdings" pitchFamily="2" charset="2"/>
              <a:buChar char="§"/>
            </a:pPr>
            <a:r>
              <a:rPr lang="en-IN" sz="2000" dirty="0" smtClean="0"/>
              <a:t>With detailed discussions the block health action plan is finalized. </a:t>
            </a:r>
            <a:endParaRPr lang="en-US" sz="2000" dirty="0" smtClean="0"/>
          </a:p>
          <a:p>
            <a:pPr marL="0" marR="0" lvl="0" indent="0" algn="l" defTabSz="914400" rtl="0" eaLnBrk="0" fontAlgn="base" latinLnBrk="0" hangingPunct="0">
              <a:lnSpc>
                <a:spcPct val="100000"/>
              </a:lnSpc>
              <a:spcBef>
                <a:spcPct val="0"/>
              </a:spcBef>
              <a:spcAft>
                <a:spcPct val="0"/>
              </a:spcAft>
              <a:buClrTx/>
              <a:buSzTx/>
              <a:tabLst/>
            </a:pPr>
            <a:endParaRPr lang="en-US" sz="2000" b="1" dirty="0" smtClean="0">
              <a:latin typeface="Calibri" pitchFamily="34" charset="0"/>
              <a:ea typeface="Times New Roman" pitchFamily="18" charset="0"/>
              <a:cs typeface="Calibri"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990600"/>
          </a:xfrm>
        </p:spPr>
        <p:txBody>
          <a:bodyPr>
            <a:noAutofit/>
          </a:bodyPr>
          <a:lstStyle/>
          <a:p>
            <a:pPr algn="l"/>
            <a:r>
              <a:rPr lang="en-IN" sz="3600" b="1" dirty="0" smtClean="0"/>
              <a:t/>
            </a:r>
            <a:br>
              <a:rPr lang="en-IN" sz="3600" b="1" dirty="0" smtClean="0"/>
            </a:br>
            <a:r>
              <a:rPr lang="en-IN" sz="3600" b="1" dirty="0" smtClean="0"/>
              <a:t/>
            </a:r>
            <a:br>
              <a:rPr lang="en-IN" sz="3600" b="1" dirty="0" smtClean="0"/>
            </a:br>
            <a:r>
              <a:rPr lang="en-IN" sz="3600" b="1" dirty="0" smtClean="0"/>
              <a:t/>
            </a:r>
            <a:br>
              <a:rPr lang="en-IN" sz="3600" b="1" dirty="0" smtClean="0"/>
            </a:br>
            <a:r>
              <a:rPr lang="en-IN" sz="3600" b="1" dirty="0" smtClean="0"/>
              <a:t>Preparation District Health Action Plan (DHAP)</a:t>
            </a:r>
            <a:r>
              <a:rPr lang="en-US" sz="3600" dirty="0" smtClean="0"/>
              <a:t/>
            </a:r>
            <a:br>
              <a:rPr lang="en-US" sz="3600" dirty="0" smtClean="0"/>
            </a:br>
            <a:r>
              <a:rPr lang="en-US" sz="3600" dirty="0" smtClean="0"/>
              <a:t/>
            </a:r>
            <a:br>
              <a:rPr lang="en-US" sz="3600" dirty="0" smtClean="0"/>
            </a:br>
            <a:r>
              <a:rPr lang="en-US" sz="3400" dirty="0" smtClean="0"/>
              <a:t/>
            </a:r>
            <a:br>
              <a:rPr lang="en-US" sz="3400" dirty="0" smtClean="0"/>
            </a:br>
            <a:endParaRPr lang="en-US" sz="3400" dirty="0"/>
          </a:p>
        </p:txBody>
      </p:sp>
      <p:sp>
        <p:nvSpPr>
          <p:cNvPr id="2049" name="Rectangle 1"/>
          <p:cNvSpPr>
            <a:spLocks noChangeArrowheads="1"/>
          </p:cNvSpPr>
          <p:nvPr/>
        </p:nvSpPr>
        <p:spPr bwMode="auto">
          <a:xfrm>
            <a:off x="381000" y="1524000"/>
            <a:ext cx="8305800" cy="27392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IN" sz="2000" dirty="0" smtClean="0"/>
              <a:t>The Block Health Action Plans (BHAP) are compiled at district level to prepare the District Health Action Plan (DHAP).  Besides the inputs from the blocks, the DHAP also receives inputs from the vertical program officers (like TB etc.) on their programmatic requirements in the district as per the respective programmatic norms. Due care is taken to reflect the community need as expressed by the community during the consultative meetings. </a:t>
            </a:r>
            <a:endParaRPr lang="en-US" sz="2000" dirty="0" smtClean="0"/>
          </a:p>
          <a:p>
            <a:pPr marL="0" marR="0" lvl="0" indent="0" algn="l" defTabSz="914400" rtl="0" eaLnBrk="0" fontAlgn="base" latinLnBrk="0" hangingPunct="0">
              <a:lnSpc>
                <a:spcPct val="100000"/>
              </a:lnSpc>
              <a:spcBef>
                <a:spcPct val="0"/>
              </a:spcBef>
              <a:spcAft>
                <a:spcPct val="0"/>
              </a:spcAft>
              <a:buClrTx/>
              <a:buSzTx/>
              <a:tabLst/>
            </a:pPr>
            <a:endParaRPr lang="en-US" sz="2000" b="1" dirty="0" smtClean="0">
              <a:latin typeface="Calibri" pitchFamily="34" charset="0"/>
              <a:ea typeface="Times New Roman" pitchFamily="18" charset="0"/>
              <a:cs typeface="Calibri"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990600"/>
          </a:xfrm>
        </p:spPr>
        <p:txBody>
          <a:bodyPr>
            <a:noAutofit/>
          </a:bodyPr>
          <a:lstStyle/>
          <a:p>
            <a:pPr algn="l"/>
            <a:r>
              <a:rPr lang="en-IN" sz="3600" b="1" dirty="0" smtClean="0"/>
              <a:t/>
            </a:r>
            <a:br>
              <a:rPr lang="en-IN" sz="3600" b="1" dirty="0" smtClean="0"/>
            </a:br>
            <a:r>
              <a:rPr lang="en-IN" sz="3600" b="1" dirty="0" smtClean="0"/>
              <a:t/>
            </a:r>
            <a:br>
              <a:rPr lang="en-IN" sz="3600" b="1" dirty="0" smtClean="0"/>
            </a:br>
            <a:r>
              <a:rPr lang="en-IN" sz="3600" b="1" dirty="0" smtClean="0"/>
              <a:t/>
            </a:r>
            <a:br>
              <a:rPr lang="en-IN" sz="3600" b="1" dirty="0" smtClean="0"/>
            </a:br>
            <a:r>
              <a:rPr lang="en-IN" sz="3600" b="1" dirty="0" smtClean="0"/>
              <a:t/>
            </a:r>
            <a:br>
              <a:rPr lang="en-IN" sz="3600" b="1" dirty="0" smtClean="0"/>
            </a:br>
            <a:r>
              <a:rPr lang="en-IN" sz="3600" b="1" dirty="0" smtClean="0"/>
              <a:t>Preparation of the State Programme Implementation Plan (SPIP)</a:t>
            </a: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400" dirty="0" smtClean="0"/>
              <a:t/>
            </a:r>
            <a:br>
              <a:rPr lang="en-US" sz="3400" dirty="0" smtClean="0"/>
            </a:br>
            <a:endParaRPr lang="en-US" sz="3400" dirty="0"/>
          </a:p>
        </p:txBody>
      </p:sp>
      <p:sp>
        <p:nvSpPr>
          <p:cNvPr id="2049" name="Rectangle 1"/>
          <p:cNvSpPr>
            <a:spLocks noChangeArrowheads="1"/>
          </p:cNvSpPr>
          <p:nvPr/>
        </p:nvSpPr>
        <p:spPr bwMode="auto">
          <a:xfrm>
            <a:off x="381000" y="1524000"/>
            <a:ext cx="83058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buFont typeface="Arial" pitchFamily="34" charset="0"/>
              <a:buChar char="•"/>
            </a:pPr>
            <a:r>
              <a:rPr lang="en-US" sz="2000" dirty="0" smtClean="0"/>
              <a:t>The State PIP is the compilation of the Village, Block and the District Health Action Plans which is evidence based and need based. </a:t>
            </a:r>
            <a:endParaRPr lang="en-US" sz="2000" b="1" dirty="0" smtClean="0">
              <a:latin typeface="Calibri" pitchFamily="34" charset="0"/>
              <a:ea typeface="Times New Roman" pitchFamily="18" charset="0"/>
              <a:cs typeface="Calibri"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52401"/>
            <a:ext cx="8229600" cy="685800"/>
          </a:xfrm>
        </p:spPr>
        <p:txBody>
          <a:bodyPr>
            <a:normAutofit/>
          </a:bodyPr>
          <a:lstStyle/>
          <a:p>
            <a:pPr algn="l" eaLnBrk="1" hangingPunct="1">
              <a:defRPr/>
            </a:pPr>
            <a:r>
              <a:rPr lang="en-US" sz="3400" b="1" dirty="0" smtClean="0"/>
              <a:t>Expected Outcome</a:t>
            </a:r>
          </a:p>
        </p:txBody>
      </p:sp>
      <p:sp>
        <p:nvSpPr>
          <p:cNvPr id="4" name="TextBox 3"/>
          <p:cNvSpPr txBox="1"/>
          <p:nvPr/>
        </p:nvSpPr>
        <p:spPr>
          <a:xfrm>
            <a:off x="609600" y="914401"/>
            <a:ext cx="8001000" cy="5521512"/>
          </a:xfrm>
          <a:prstGeom prst="rect">
            <a:avLst/>
          </a:prstGeom>
          <a:noFill/>
        </p:spPr>
        <p:txBody>
          <a:bodyPr wrap="square" rtlCol="0">
            <a:spAutoFit/>
          </a:bodyPr>
          <a:lstStyle/>
          <a:p>
            <a:pPr marL="457200" indent="-457200">
              <a:buAutoNum type="arabicPeriod"/>
            </a:pPr>
            <a:r>
              <a:rPr lang="en-US" sz="2400" dirty="0" smtClean="0"/>
              <a:t>With the </a:t>
            </a:r>
            <a:r>
              <a:rPr lang="en-US" sz="2400" dirty="0" err="1" smtClean="0"/>
              <a:t>communitisation</a:t>
            </a:r>
            <a:r>
              <a:rPr lang="en-US" sz="2400" dirty="0" smtClean="0"/>
              <a:t> process in place and the NRHM support, gaps of the Department to be filled wherever necessary.</a:t>
            </a:r>
          </a:p>
          <a:p>
            <a:pPr marL="457200" indent="-457200">
              <a:lnSpc>
                <a:spcPct val="90000"/>
              </a:lnSpc>
              <a:buAutoNum type="arabicPeriod"/>
              <a:defRPr/>
            </a:pPr>
            <a:r>
              <a:rPr lang="en-US" sz="2400" dirty="0" smtClean="0"/>
              <a:t>The health </a:t>
            </a:r>
            <a:r>
              <a:rPr lang="en-US" sz="2400" dirty="0" err="1" smtClean="0"/>
              <a:t>centres</a:t>
            </a:r>
            <a:r>
              <a:rPr lang="en-US" sz="2400" dirty="0" smtClean="0"/>
              <a:t> to be well equipped to deliver better health care services to the people.</a:t>
            </a:r>
          </a:p>
          <a:p>
            <a:pPr marL="457200" indent="-457200">
              <a:lnSpc>
                <a:spcPct val="90000"/>
              </a:lnSpc>
              <a:buAutoNum type="arabicPeriod"/>
              <a:defRPr/>
            </a:pPr>
            <a:r>
              <a:rPr lang="en-US" sz="2400" dirty="0" smtClean="0"/>
              <a:t>Effective implementation of all the health </a:t>
            </a:r>
            <a:r>
              <a:rPr lang="en-US" sz="2400" dirty="0" err="1" smtClean="0"/>
              <a:t>programmes</a:t>
            </a:r>
            <a:r>
              <a:rPr lang="en-US" sz="2400" dirty="0" smtClean="0"/>
              <a:t>, both National and State sponsored.</a:t>
            </a:r>
          </a:p>
          <a:p>
            <a:pPr marL="457200" indent="-457200">
              <a:lnSpc>
                <a:spcPct val="90000"/>
              </a:lnSpc>
              <a:buAutoNum type="arabicPeriod"/>
              <a:defRPr/>
            </a:pPr>
            <a:r>
              <a:rPr lang="en-US" sz="2400" dirty="0" smtClean="0"/>
              <a:t>The VHCs, HCMC to act as facilitator/ link body to motivate the public/ community to have access to the existing facility.</a:t>
            </a:r>
          </a:p>
          <a:p>
            <a:pPr marL="457200" indent="-457200">
              <a:lnSpc>
                <a:spcPct val="90000"/>
              </a:lnSpc>
              <a:buAutoNum type="arabicPeriod"/>
              <a:defRPr/>
            </a:pPr>
            <a:r>
              <a:rPr lang="en-US" sz="2400" dirty="0" smtClean="0"/>
              <a:t>All the </a:t>
            </a:r>
            <a:r>
              <a:rPr lang="en-US" sz="2400" dirty="0" err="1" smtClean="0"/>
              <a:t>Programme</a:t>
            </a:r>
            <a:r>
              <a:rPr lang="en-US" sz="2400" dirty="0" smtClean="0"/>
              <a:t> officers to have no difficulty in implementing their </a:t>
            </a:r>
            <a:r>
              <a:rPr lang="en-US" sz="2400" dirty="0" err="1" smtClean="0"/>
              <a:t>programme</a:t>
            </a:r>
            <a:r>
              <a:rPr lang="en-US" sz="2400" dirty="0" smtClean="0"/>
              <a:t> with a fully </a:t>
            </a:r>
            <a:r>
              <a:rPr lang="en-US" sz="2400" dirty="0" err="1" smtClean="0"/>
              <a:t>sensitised</a:t>
            </a:r>
            <a:r>
              <a:rPr lang="en-US" sz="2400" dirty="0" smtClean="0"/>
              <a:t> and motivated VHC/ HCMC in place.</a:t>
            </a:r>
          </a:p>
          <a:p>
            <a:pPr marL="457200" indent="-457200">
              <a:lnSpc>
                <a:spcPct val="90000"/>
              </a:lnSpc>
              <a:buAutoNum type="arabicPeriod"/>
              <a:defRPr/>
            </a:pPr>
            <a:r>
              <a:rPr lang="en-US" sz="2400" dirty="0" smtClean="0"/>
              <a:t>Reporting from all the health units to improve.</a:t>
            </a:r>
          </a:p>
          <a:p>
            <a:pPr marL="457200" indent="-457200">
              <a:lnSpc>
                <a:spcPct val="90000"/>
              </a:lnSpc>
              <a:buAutoNum type="arabicPeriod"/>
              <a:defRPr/>
            </a:pPr>
            <a:r>
              <a:rPr lang="en-US" sz="2400" dirty="0" smtClean="0"/>
              <a:t>Thereby better health indices of the state i.e. MMR, IMR, TFR, </a:t>
            </a:r>
            <a:r>
              <a:rPr lang="en-US" sz="2400" dirty="0" err="1" smtClean="0"/>
              <a:t>Immunisation</a:t>
            </a:r>
            <a:r>
              <a:rPr lang="en-US" sz="2400" dirty="0" smtClean="0"/>
              <a:t> etc.</a:t>
            </a:r>
          </a:p>
        </p:txBody>
      </p:sp>
    </p:spTree>
  </p:cSld>
  <p:clrMapOvr>
    <a:masterClrMapping/>
  </p:clrMapOvr>
  <p:transition>
    <p:wheel spokes="8"/>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762000" y="762000"/>
          <a:ext cx="7772400" cy="5410200"/>
        </p:xfrm>
        <a:graphic>
          <a:graphicData uri="http://schemas.openxmlformats.org/drawingml/2006/table">
            <a:tbl>
              <a:tblPr firstRow="1" bandRow="1">
                <a:tableStyleId>{5C22544A-7EE6-4342-B048-85BDC9FD1C3A}</a:tableStyleId>
              </a:tblPr>
              <a:tblGrid>
                <a:gridCol w="3886200"/>
                <a:gridCol w="3886200"/>
              </a:tblGrid>
              <a:tr h="3659841">
                <a:tc>
                  <a:txBody>
                    <a:bodyPr/>
                    <a:lstStyle/>
                    <a:p>
                      <a:pPr>
                        <a:buFont typeface="Arial" pitchFamily="34" charset="0"/>
                        <a:buNone/>
                      </a:pPr>
                      <a:r>
                        <a:rPr lang="en-IN" sz="2400" b="1" u="sng" dirty="0" smtClean="0"/>
                        <a:t>Strength</a:t>
                      </a:r>
                      <a:r>
                        <a:rPr lang="en-IN" sz="2000" dirty="0" smtClean="0"/>
                        <a:t>:</a:t>
                      </a:r>
                    </a:p>
                    <a:p>
                      <a:pPr>
                        <a:buFont typeface="Arial" pitchFamily="34" charset="0"/>
                        <a:buChar char="•"/>
                      </a:pPr>
                      <a:r>
                        <a:rPr lang="en-IN" sz="2000" dirty="0" smtClean="0"/>
                        <a:t>Community</a:t>
                      </a:r>
                      <a:r>
                        <a:rPr lang="en-IN" sz="2000" baseline="0" dirty="0" smtClean="0"/>
                        <a:t> ownership</a:t>
                      </a:r>
                    </a:p>
                    <a:p>
                      <a:pPr>
                        <a:buFont typeface="Arial" pitchFamily="34" charset="0"/>
                        <a:buChar char="•"/>
                      </a:pPr>
                      <a:r>
                        <a:rPr lang="en-IN" sz="2000" baseline="0" dirty="0" smtClean="0"/>
                        <a:t>Active participation</a:t>
                      </a:r>
                    </a:p>
                    <a:p>
                      <a:pPr>
                        <a:buFont typeface="Arial" pitchFamily="34" charset="0"/>
                        <a:buChar char="•"/>
                      </a:pPr>
                      <a:r>
                        <a:rPr lang="en-IN" sz="2000" baseline="0" dirty="0" smtClean="0"/>
                        <a:t>Staff attendance improved</a:t>
                      </a:r>
                    </a:p>
                    <a:p>
                      <a:pPr>
                        <a:buFont typeface="Arial" pitchFamily="34" charset="0"/>
                        <a:buChar char="•"/>
                      </a:pPr>
                      <a:r>
                        <a:rPr lang="en-IN" sz="2000" baseline="0" dirty="0" smtClean="0"/>
                        <a:t>Community participation in planning process</a:t>
                      </a:r>
                    </a:p>
                    <a:p>
                      <a:pPr>
                        <a:buFont typeface="Arial" pitchFamily="34" charset="0"/>
                        <a:buChar char="•"/>
                      </a:pPr>
                      <a:r>
                        <a:rPr lang="en-IN" sz="2000" baseline="0" dirty="0" smtClean="0"/>
                        <a:t>Better interaction of community with department</a:t>
                      </a:r>
                    </a:p>
                    <a:p>
                      <a:pPr>
                        <a:buFont typeface="Arial" pitchFamily="34" charset="0"/>
                        <a:buChar char="•"/>
                      </a:pPr>
                      <a:r>
                        <a:rPr lang="en-IN" sz="2000" baseline="0" dirty="0" smtClean="0"/>
                        <a:t>Community monitoring and auditing</a:t>
                      </a:r>
                      <a:endParaRPr lang="en-IN" sz="2000" dirty="0" smtClean="0"/>
                    </a:p>
                    <a:p>
                      <a:pPr>
                        <a:buFont typeface="Arial" pitchFamily="34" charset="0"/>
                        <a:buChar char="•"/>
                      </a:pPr>
                      <a:endParaRPr lang="en-IN" sz="2000" dirty="0" smtClean="0"/>
                    </a:p>
                  </a:txBody>
                  <a:tcPr/>
                </a:tc>
                <a:tc>
                  <a:txBody>
                    <a:bodyPr/>
                    <a:lstStyle/>
                    <a:p>
                      <a:r>
                        <a:rPr lang="en-IN" sz="2400" u="sng" dirty="0" smtClean="0"/>
                        <a:t>Weakness:</a:t>
                      </a:r>
                    </a:p>
                    <a:p>
                      <a:pPr>
                        <a:buFont typeface="Arial" pitchFamily="34" charset="0"/>
                        <a:buChar char="•"/>
                      </a:pPr>
                      <a:r>
                        <a:rPr lang="en-IN" sz="2000" dirty="0" smtClean="0"/>
                        <a:t>Lack of transparency  in some area</a:t>
                      </a:r>
                    </a:p>
                    <a:p>
                      <a:pPr>
                        <a:buFont typeface="Arial" pitchFamily="34" charset="0"/>
                        <a:buChar char="•"/>
                      </a:pPr>
                      <a:r>
                        <a:rPr lang="en-IN" sz="2000" dirty="0" smtClean="0"/>
                        <a:t>High handedness of VHC Chairman</a:t>
                      </a:r>
                    </a:p>
                    <a:p>
                      <a:pPr>
                        <a:buFont typeface="Arial" pitchFamily="34" charset="0"/>
                        <a:buChar char="•"/>
                      </a:pPr>
                      <a:r>
                        <a:rPr lang="en-IN" sz="2000" dirty="0" smtClean="0"/>
                        <a:t>No adequate training due to fund constraint</a:t>
                      </a:r>
                    </a:p>
                    <a:p>
                      <a:pPr>
                        <a:buFont typeface="Arial" pitchFamily="34" charset="0"/>
                        <a:buChar char="•"/>
                      </a:pPr>
                      <a:r>
                        <a:rPr lang="en-IN" sz="2000" dirty="0" smtClean="0"/>
                        <a:t>Responsibility and accountability needs strengthening</a:t>
                      </a:r>
                      <a:endParaRPr lang="en-IN" sz="2000" dirty="0"/>
                    </a:p>
                  </a:txBody>
                  <a:tcPr/>
                </a:tc>
              </a:tr>
              <a:tr h="1750359">
                <a:tc>
                  <a:txBody>
                    <a:bodyPr/>
                    <a:lstStyle/>
                    <a:p>
                      <a:r>
                        <a:rPr lang="en-IN" sz="2400" u="sng" smtClean="0"/>
                        <a:t>Opportunity:</a:t>
                      </a:r>
                      <a:endParaRPr lang="en-IN" sz="2400" u="sng" dirty="0" smtClean="0"/>
                    </a:p>
                    <a:p>
                      <a:pPr>
                        <a:buFont typeface="Arial" pitchFamily="34" charset="0"/>
                        <a:buChar char="•"/>
                      </a:pPr>
                      <a:r>
                        <a:rPr lang="en-IN" sz="2000" dirty="0" smtClean="0"/>
                        <a:t>Training </a:t>
                      </a:r>
                    </a:p>
                    <a:p>
                      <a:pPr>
                        <a:buFont typeface="Arial" pitchFamily="34" charset="0"/>
                        <a:buChar char="•"/>
                      </a:pPr>
                      <a:r>
                        <a:rPr lang="en-IN" sz="2000" dirty="0" smtClean="0"/>
                        <a:t>Transparency</a:t>
                      </a:r>
                    </a:p>
                    <a:p>
                      <a:pPr>
                        <a:buFont typeface="Arial" pitchFamily="34" charset="0"/>
                        <a:buChar char="•"/>
                      </a:pPr>
                      <a:r>
                        <a:rPr lang="en-IN" sz="2000" dirty="0" smtClean="0"/>
                        <a:t>Community monitoring and social auditing</a:t>
                      </a:r>
                      <a:endParaRPr lang="en-IN" sz="2000" dirty="0"/>
                    </a:p>
                  </a:txBody>
                  <a:tcPr/>
                </a:tc>
                <a:tc>
                  <a:txBody>
                    <a:bodyPr/>
                    <a:lstStyle/>
                    <a:p>
                      <a:r>
                        <a:rPr lang="en-IN" sz="2400" u="sng" dirty="0" smtClean="0"/>
                        <a:t>Threat:</a:t>
                      </a:r>
                    </a:p>
                    <a:p>
                      <a:pPr>
                        <a:buFont typeface="Arial" pitchFamily="34" charset="0"/>
                        <a:buChar char="•"/>
                      </a:pPr>
                      <a:r>
                        <a:rPr lang="en-IN" sz="2000" dirty="0" smtClean="0"/>
                        <a:t>Corruption to the grassroots level</a:t>
                      </a:r>
                    </a:p>
                    <a:p>
                      <a:pPr>
                        <a:buFont typeface="Arial" pitchFamily="34" charset="0"/>
                        <a:buChar char="•"/>
                      </a:pPr>
                      <a:r>
                        <a:rPr lang="en-IN" sz="2000" dirty="0" smtClean="0"/>
                        <a:t>Monopoly by the Village Chiefs </a:t>
                      </a:r>
                      <a:r>
                        <a:rPr lang="en-IN" sz="2000" dirty="0" err="1" smtClean="0"/>
                        <a:t>eg</a:t>
                      </a:r>
                      <a:r>
                        <a:rPr lang="en-IN" sz="2000" dirty="0" smtClean="0"/>
                        <a:t>. G.B/ </a:t>
                      </a:r>
                      <a:r>
                        <a:rPr lang="en-IN" sz="2000" dirty="0" err="1" smtClean="0"/>
                        <a:t>Anghs</a:t>
                      </a:r>
                      <a:endParaRPr lang="en-IN" sz="2000" dirty="0"/>
                    </a:p>
                  </a:txBody>
                  <a:tcPr/>
                </a:tc>
              </a:tr>
            </a:tbl>
          </a:graphicData>
        </a:graphic>
      </p:graphicFrame>
      <p:sp>
        <p:nvSpPr>
          <p:cNvPr id="3" name="TextBox 2"/>
          <p:cNvSpPr txBox="1"/>
          <p:nvPr/>
        </p:nvSpPr>
        <p:spPr>
          <a:xfrm>
            <a:off x="762000" y="228600"/>
            <a:ext cx="5181600" cy="523220"/>
          </a:xfrm>
          <a:prstGeom prst="rect">
            <a:avLst/>
          </a:prstGeom>
          <a:noFill/>
        </p:spPr>
        <p:txBody>
          <a:bodyPr wrap="square" rtlCol="0">
            <a:spAutoFit/>
          </a:bodyPr>
          <a:lstStyle/>
          <a:p>
            <a:r>
              <a:rPr lang="en-US" sz="2800" b="1" dirty="0" smtClean="0"/>
              <a:t>SWOT</a:t>
            </a:r>
            <a:endParaRPr lang="en-US" sz="2800"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normAutofit/>
          </a:bodyPr>
          <a:lstStyle/>
          <a:p>
            <a:r>
              <a:rPr lang="en-US" sz="6000" dirty="0" smtClean="0"/>
              <a:t>Thank You</a:t>
            </a:r>
            <a:endParaRPr lang="en-US" sz="6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81000"/>
            <a:ext cx="8229600" cy="5940088"/>
          </a:xfrm>
          <a:prstGeom prst="rect">
            <a:avLst/>
          </a:prstGeom>
        </p:spPr>
        <p:txBody>
          <a:bodyPr wrap="square">
            <a:spAutoFit/>
          </a:bodyPr>
          <a:lstStyle/>
          <a:p>
            <a:r>
              <a:rPr lang="en-IN" sz="3400" b="1" dirty="0" smtClean="0"/>
              <a:t>COMMUNITISATION</a:t>
            </a:r>
          </a:p>
          <a:p>
            <a:endParaRPr lang="en-IN" dirty="0" smtClean="0"/>
          </a:p>
          <a:p>
            <a:r>
              <a:rPr lang="en-US" b="1" dirty="0" smtClean="0"/>
              <a:t>The process of </a:t>
            </a:r>
            <a:r>
              <a:rPr lang="en-US" b="1" dirty="0" err="1" smtClean="0"/>
              <a:t>Communitization</a:t>
            </a:r>
            <a:r>
              <a:rPr lang="en-US" b="1" dirty="0" smtClean="0"/>
              <a:t> of health services was initiated in the year 2002.</a:t>
            </a:r>
            <a:endParaRPr lang="en-IN" dirty="0" smtClean="0"/>
          </a:p>
          <a:p>
            <a:endParaRPr lang="en-US" b="1" dirty="0" smtClean="0">
              <a:solidFill>
                <a:srgbClr val="FF0000"/>
              </a:solidFill>
            </a:endParaRPr>
          </a:p>
          <a:p>
            <a:r>
              <a:rPr lang="en-US" b="1" dirty="0" smtClean="0">
                <a:solidFill>
                  <a:srgbClr val="FF0000"/>
                </a:solidFill>
              </a:rPr>
              <a:t>Goal:</a:t>
            </a:r>
            <a:r>
              <a:rPr lang="en-US" sz="1400" dirty="0" smtClean="0"/>
              <a:t> </a:t>
            </a:r>
            <a:r>
              <a:rPr lang="en-US" b="1" i="1" dirty="0" smtClean="0"/>
              <a:t>Strengthen Health service delivery through community participation in planning, implementation and monitoring of different health activities towards development of ownership of health delivery by the community.</a:t>
            </a:r>
          </a:p>
          <a:p>
            <a:endParaRPr lang="en-IN" dirty="0" smtClean="0"/>
          </a:p>
          <a:p>
            <a:r>
              <a:rPr lang="en-US" sz="2000" b="1" dirty="0" smtClean="0"/>
              <a:t>What is </a:t>
            </a:r>
            <a:r>
              <a:rPr lang="en-US" sz="2000" b="1" dirty="0" err="1" smtClean="0"/>
              <a:t>Communitization</a:t>
            </a:r>
            <a:r>
              <a:rPr lang="en-US" sz="2000" b="1" dirty="0" smtClean="0"/>
              <a:t> ?</a:t>
            </a:r>
            <a:endParaRPr lang="en-IN" sz="2000" dirty="0" smtClean="0"/>
          </a:p>
          <a:p>
            <a:r>
              <a:rPr lang="en-IN" sz="2000" dirty="0" smtClean="0"/>
              <a:t>• Involves Partnership between Government and Community including - Transfer of ownership of public resources and assets. - Control over service delivery. </a:t>
            </a:r>
          </a:p>
          <a:p>
            <a:r>
              <a:rPr lang="en-IN" sz="2000" dirty="0" smtClean="0"/>
              <a:t>It is - Decentralization, delegation, empowerment and building capacity. </a:t>
            </a:r>
          </a:p>
          <a:p>
            <a:endParaRPr lang="en-IN" sz="2000" dirty="0" smtClean="0"/>
          </a:p>
          <a:p>
            <a:r>
              <a:rPr lang="en-IN" sz="2000" dirty="0" smtClean="0"/>
              <a:t>• Based on Triple ‘T’ approach</a:t>
            </a:r>
          </a:p>
          <a:p>
            <a:r>
              <a:rPr lang="en-IN" sz="2000" dirty="0" smtClean="0"/>
              <a:t> - Trust the user community</a:t>
            </a:r>
          </a:p>
          <a:p>
            <a:r>
              <a:rPr lang="en-IN" sz="2000" dirty="0" smtClean="0"/>
              <a:t> - Train them to discharge their new found responsibilities</a:t>
            </a:r>
          </a:p>
          <a:p>
            <a:r>
              <a:rPr lang="en-IN" sz="2000" dirty="0" smtClean="0"/>
              <a:t> - Transfer governmental powers and resources in respect of management </a:t>
            </a:r>
          </a:p>
          <a:p>
            <a:endParaRPr lang="en-IN" sz="2000" i="1"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76200"/>
            <a:ext cx="8229600" cy="868362"/>
          </a:xfrm>
        </p:spPr>
        <p:txBody>
          <a:bodyPr>
            <a:normAutofit/>
          </a:bodyPr>
          <a:lstStyle/>
          <a:p>
            <a:pPr algn="l" eaLnBrk="1" hangingPunct="1">
              <a:defRPr/>
            </a:pPr>
            <a:r>
              <a:rPr lang="en-US" sz="3400" b="1" dirty="0" smtClean="0"/>
              <a:t>Why </a:t>
            </a:r>
            <a:r>
              <a:rPr lang="en-US" sz="3400" b="1" dirty="0" err="1" smtClean="0"/>
              <a:t>Communitization</a:t>
            </a:r>
            <a:r>
              <a:rPr lang="en-US" sz="3400" b="1" dirty="0" smtClean="0"/>
              <a:t> ?</a:t>
            </a:r>
          </a:p>
        </p:txBody>
      </p:sp>
      <p:sp>
        <p:nvSpPr>
          <p:cNvPr id="6147" name="Rectangle 3"/>
          <p:cNvSpPr>
            <a:spLocks noGrp="1" noChangeArrowheads="1"/>
          </p:cNvSpPr>
          <p:nvPr>
            <p:ph type="body" idx="1"/>
          </p:nvPr>
        </p:nvSpPr>
        <p:spPr>
          <a:xfrm>
            <a:off x="457200" y="914400"/>
            <a:ext cx="8229600" cy="5562600"/>
          </a:xfrm>
        </p:spPr>
        <p:txBody>
          <a:bodyPr>
            <a:noAutofit/>
          </a:bodyPr>
          <a:lstStyle/>
          <a:p>
            <a:pPr eaLnBrk="1" hangingPunct="1">
              <a:buFont typeface="Wingdings" pitchFamily="2" charset="2"/>
              <a:buNone/>
              <a:defRPr/>
            </a:pPr>
            <a:r>
              <a:rPr lang="en-US" sz="2400" dirty="0" smtClean="0"/>
              <a:t>     </a:t>
            </a:r>
            <a:r>
              <a:rPr lang="en-US" sz="2800" dirty="0" smtClean="0"/>
              <a:t>Ever since the attainment of Statehood, many public institution/ facilities in various sectors were made. But they were:</a:t>
            </a:r>
          </a:p>
          <a:p>
            <a:pPr lvl="1">
              <a:defRPr/>
            </a:pPr>
            <a:r>
              <a:rPr lang="en-US" sz="2400" dirty="0" smtClean="0"/>
              <a:t>Underutilized</a:t>
            </a:r>
          </a:p>
          <a:p>
            <a:pPr lvl="1">
              <a:defRPr/>
            </a:pPr>
            <a:r>
              <a:rPr lang="en-US" sz="2400" dirty="0" smtClean="0"/>
              <a:t>The attendance and performance of the functionaries not up to the mark</a:t>
            </a:r>
          </a:p>
          <a:p>
            <a:pPr lvl="1">
              <a:defRPr/>
            </a:pPr>
            <a:r>
              <a:rPr lang="en-US" sz="2400" dirty="0" smtClean="0"/>
              <a:t>Recurring expenditures on items such as repairs/ equipments and procurement of consumables are rarely incurred.</a:t>
            </a:r>
          </a:p>
          <a:p>
            <a:pPr lvl="1">
              <a:defRPr/>
            </a:pPr>
            <a:r>
              <a:rPr lang="en-US" sz="2400" dirty="0" smtClean="0"/>
              <a:t>Resulting in disuse or sub-optimal use of facilities</a:t>
            </a:r>
          </a:p>
          <a:p>
            <a:pPr lvl="1">
              <a:defRPr/>
            </a:pPr>
            <a:r>
              <a:rPr lang="en-US" sz="2400" dirty="0" smtClean="0"/>
              <a:t>Public expected the Government to deliver quality services</a:t>
            </a:r>
          </a:p>
          <a:p>
            <a:pPr lvl="1">
              <a:defRPr/>
            </a:pPr>
            <a:r>
              <a:rPr lang="en-US" sz="2400" dirty="0" smtClean="0"/>
              <a:t>Community asset and potentials were not  adequately used</a:t>
            </a:r>
          </a:p>
          <a:p>
            <a:pPr eaLnBrk="1" hangingPunct="1">
              <a:buFont typeface="Wingdings" pitchFamily="2" charset="2"/>
              <a:buNone/>
              <a:defRPr/>
            </a:pPr>
            <a:endParaRPr lang="en-US" sz="2800" dirty="0" smtClean="0"/>
          </a:p>
          <a:p>
            <a:pPr eaLnBrk="1" hangingPunct="1">
              <a:buFont typeface="Wingdings" pitchFamily="2" charset="2"/>
              <a:buNone/>
              <a:defRPr/>
            </a:pPr>
            <a:r>
              <a:rPr lang="en-US" sz="2800" dirty="0" smtClean="0"/>
              <a:t>		</a:t>
            </a:r>
          </a:p>
        </p:txBody>
      </p:sp>
    </p:spTree>
  </p:cSld>
  <p:clrMapOvr>
    <a:masterClrMapping/>
  </p:clrMapOvr>
  <p:transition>
    <p:cover dir="l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381000" y="533400"/>
            <a:ext cx="8229600" cy="636588"/>
          </a:xfrm>
        </p:spPr>
        <p:txBody>
          <a:bodyPr>
            <a:normAutofit/>
          </a:bodyPr>
          <a:lstStyle/>
          <a:p>
            <a:pPr algn="l" eaLnBrk="1" hangingPunct="1">
              <a:defRPr/>
            </a:pPr>
            <a:r>
              <a:rPr lang="en-US" sz="3400" b="1" dirty="0" smtClean="0"/>
              <a:t>Strategy adopted</a:t>
            </a:r>
          </a:p>
        </p:txBody>
      </p:sp>
      <p:sp>
        <p:nvSpPr>
          <p:cNvPr id="34819" name="Rectangle 3"/>
          <p:cNvSpPr>
            <a:spLocks noGrp="1" noChangeArrowheads="1"/>
          </p:cNvSpPr>
          <p:nvPr>
            <p:ph type="body" idx="1"/>
          </p:nvPr>
        </p:nvSpPr>
        <p:spPr>
          <a:xfrm>
            <a:off x="381000" y="1295400"/>
            <a:ext cx="8229600" cy="5140325"/>
          </a:xfrm>
        </p:spPr>
        <p:txBody>
          <a:bodyPr/>
          <a:lstStyle/>
          <a:p>
            <a:pPr marL="660400" indent="-660400" eaLnBrk="1" hangingPunct="1">
              <a:buFont typeface="Wingdings" pitchFamily="2" charset="2"/>
              <a:buAutoNum type="romanLcPeriod"/>
              <a:defRPr/>
            </a:pPr>
            <a:r>
              <a:rPr lang="en-US" sz="2000" b="1" dirty="0" smtClean="0"/>
              <a:t>At village level:</a:t>
            </a:r>
          </a:p>
          <a:p>
            <a:pPr marL="660400" indent="-660400" eaLnBrk="1" hangingPunct="1">
              <a:buFont typeface="Wingdings" pitchFamily="2" charset="2"/>
              <a:buNone/>
              <a:defRPr/>
            </a:pPr>
            <a:r>
              <a:rPr lang="en-US" sz="2000" dirty="0" smtClean="0"/>
              <a:t>	a.  Village Health Committee</a:t>
            </a:r>
          </a:p>
          <a:p>
            <a:pPr marL="660400" indent="-660400" eaLnBrk="1" hangingPunct="1">
              <a:buFont typeface="Wingdings" pitchFamily="2" charset="2"/>
              <a:buNone/>
              <a:defRPr/>
            </a:pPr>
            <a:r>
              <a:rPr lang="en-US" sz="2000" dirty="0" smtClean="0"/>
              <a:t>	b.  Common Health Sub-centre Committee</a:t>
            </a:r>
          </a:p>
          <a:p>
            <a:pPr marL="660400" indent="-660400" eaLnBrk="1" hangingPunct="1">
              <a:buFont typeface="Wingdings" pitchFamily="2" charset="2"/>
              <a:buNone/>
              <a:defRPr/>
            </a:pPr>
            <a:endParaRPr lang="en-US" sz="2000" dirty="0" smtClean="0"/>
          </a:p>
          <a:p>
            <a:pPr marL="660400" indent="-660400" eaLnBrk="1" hangingPunct="1">
              <a:buFont typeface="Wingdings" pitchFamily="2" charset="2"/>
              <a:buAutoNum type="romanLcPeriod" startAt="2"/>
              <a:defRPr/>
            </a:pPr>
            <a:r>
              <a:rPr lang="en-US" sz="2000" b="1" dirty="0" smtClean="0"/>
              <a:t>In towns/ urban-based sub-</a:t>
            </a:r>
            <a:r>
              <a:rPr lang="en-US" sz="2000" b="1" dirty="0" err="1" smtClean="0"/>
              <a:t>centres</a:t>
            </a:r>
            <a:endParaRPr lang="en-US" sz="2000" b="1" dirty="0" smtClean="0"/>
          </a:p>
          <a:p>
            <a:pPr marL="660400" indent="-660400" eaLnBrk="1" hangingPunct="1">
              <a:buFont typeface="Wingdings" pitchFamily="2" charset="2"/>
              <a:buNone/>
              <a:defRPr/>
            </a:pPr>
            <a:r>
              <a:rPr lang="en-US" sz="2000" dirty="0" smtClean="0"/>
              <a:t>	Urban Health Committees were constituted with VHC-like membership to take control and management of all urban-based Health Sub-</a:t>
            </a:r>
            <a:r>
              <a:rPr lang="en-US" sz="2000" dirty="0" err="1" smtClean="0"/>
              <a:t>centres</a:t>
            </a:r>
            <a:r>
              <a:rPr lang="en-US" sz="2000" dirty="0" smtClean="0"/>
              <a:t> in the State.</a:t>
            </a:r>
          </a:p>
          <a:p>
            <a:pPr marL="660400" indent="-660400" eaLnBrk="1" hangingPunct="1">
              <a:buFont typeface="Wingdings" pitchFamily="2" charset="2"/>
              <a:buNone/>
              <a:defRPr/>
            </a:pPr>
            <a:endParaRPr lang="en-US" sz="2000" dirty="0" smtClean="0"/>
          </a:p>
          <a:p>
            <a:pPr marL="660400" indent="-660400" eaLnBrk="1" hangingPunct="1">
              <a:buFont typeface="Wingdings" pitchFamily="2" charset="2"/>
              <a:buAutoNum type="romanLcPeriod" startAt="3"/>
              <a:defRPr/>
            </a:pPr>
            <a:r>
              <a:rPr lang="en-US" sz="2000" b="1" dirty="0" smtClean="0"/>
              <a:t>At CHC/ PHC level</a:t>
            </a:r>
          </a:p>
          <a:p>
            <a:pPr marL="660400" indent="-660400" eaLnBrk="1" hangingPunct="1">
              <a:buFont typeface="Wingdings" pitchFamily="2" charset="2"/>
              <a:buNone/>
              <a:defRPr/>
            </a:pPr>
            <a:r>
              <a:rPr lang="en-US" sz="2000" dirty="0" smtClean="0"/>
              <a:t>	At CHC/ PHC level Health Centre Managing Committee was constituted with representatives of VHCs and Village Councils of all constituent villages and towns falling within the respective CHC/ PHC areas.</a:t>
            </a:r>
          </a:p>
          <a:p>
            <a:pPr marL="660400" indent="-660400" eaLnBrk="1" hangingPunct="1">
              <a:buFont typeface="Wingdings" pitchFamily="2" charset="2"/>
              <a:buNone/>
              <a:defRPr/>
            </a:pPr>
            <a:endParaRPr lang="en-US" sz="2000" dirty="0" smtClean="0"/>
          </a:p>
          <a:p>
            <a:pPr marL="660400" indent="-660400" eaLnBrk="1" hangingPunct="1">
              <a:buFont typeface="Wingdings" pitchFamily="2" charset="2"/>
              <a:buChar char="l"/>
              <a:defRPr/>
            </a:pPr>
            <a:endParaRPr lang="en-US" sz="2000" dirty="0" smtClean="0"/>
          </a:p>
          <a:p>
            <a:pPr marL="660400" indent="-660400" eaLnBrk="1" hangingPunct="1">
              <a:buFont typeface="Wingdings" pitchFamily="2" charset="2"/>
              <a:buChar char="l"/>
              <a:defRPr/>
            </a:pPr>
            <a:endParaRPr lang="en-US" sz="2000" dirty="0" smtClean="0"/>
          </a:p>
          <a:p>
            <a:pPr marL="660400" indent="-660400" eaLnBrk="1" hangingPunct="1">
              <a:buFont typeface="Wingdings" pitchFamily="2" charset="2"/>
              <a:buNone/>
              <a:defRPr/>
            </a:pPr>
            <a:endParaRPr lang="en-US" sz="2000" dirty="0" smtClean="0"/>
          </a:p>
          <a:p>
            <a:pPr marL="660400" indent="-660400" eaLnBrk="1" hangingPunct="1">
              <a:buFont typeface="Wingdings" pitchFamily="2" charset="2"/>
              <a:buChar char="l"/>
              <a:defRPr/>
            </a:pPr>
            <a:endParaRPr lang="en-US" sz="2000" dirty="0" smtClean="0"/>
          </a:p>
        </p:txBody>
      </p:sp>
    </p:spTree>
  </p:cSld>
  <p:clrMapOvr>
    <a:masterClrMapping/>
  </p:clrMapOvr>
  <p:transition>
    <p:comb/>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0"/>
            <a:ext cx="8229600" cy="685800"/>
          </a:xfrm>
        </p:spPr>
        <p:txBody>
          <a:bodyPr>
            <a:normAutofit/>
          </a:bodyPr>
          <a:lstStyle/>
          <a:p>
            <a:pPr algn="l" eaLnBrk="1" hangingPunct="1">
              <a:defRPr/>
            </a:pPr>
            <a:r>
              <a:rPr lang="en-US" sz="3400" b="1" dirty="0" smtClean="0"/>
              <a:t>Constitution of Village Health Committee</a:t>
            </a:r>
          </a:p>
        </p:txBody>
      </p:sp>
      <p:sp>
        <p:nvSpPr>
          <p:cNvPr id="40963" name="Rectangle 3"/>
          <p:cNvSpPr>
            <a:spLocks noGrp="1" noChangeArrowheads="1"/>
          </p:cNvSpPr>
          <p:nvPr>
            <p:ph type="body" idx="1"/>
          </p:nvPr>
        </p:nvSpPr>
        <p:spPr>
          <a:xfrm>
            <a:off x="304800" y="762000"/>
            <a:ext cx="8229600" cy="5943600"/>
          </a:xfrm>
        </p:spPr>
        <p:txBody>
          <a:bodyPr/>
          <a:lstStyle/>
          <a:p>
            <a:pPr marL="660400" indent="-660400" eaLnBrk="1" hangingPunct="1">
              <a:buFont typeface="Wingdings" pitchFamily="2" charset="2"/>
              <a:buAutoNum type="romanLcPeriod"/>
              <a:defRPr/>
            </a:pPr>
            <a:r>
              <a:rPr lang="en-US" sz="1800" dirty="0" smtClean="0"/>
              <a:t>Person elected/ selected by the Village Council		- Chairman</a:t>
            </a:r>
          </a:p>
          <a:p>
            <a:pPr marL="660400" indent="-660400" eaLnBrk="1" hangingPunct="1">
              <a:buFont typeface="Wingdings" pitchFamily="2" charset="2"/>
              <a:buAutoNum type="romanLcPeriod"/>
              <a:defRPr/>
            </a:pPr>
            <a:r>
              <a:rPr lang="en-US" sz="1800" dirty="0" smtClean="0"/>
              <a:t>At least 3 Village Council members			- Members </a:t>
            </a:r>
          </a:p>
          <a:p>
            <a:pPr marL="660400" indent="-660400" eaLnBrk="1" hangingPunct="1">
              <a:buFont typeface="Wingdings" pitchFamily="2" charset="2"/>
              <a:buAutoNum type="romanLcPeriod"/>
              <a:defRPr/>
            </a:pPr>
            <a:r>
              <a:rPr lang="en-US" sz="1800" dirty="0" smtClean="0"/>
              <a:t>Secretary, Village Development Board			- Member</a:t>
            </a:r>
          </a:p>
          <a:p>
            <a:pPr marL="660400" indent="-660400" eaLnBrk="1" hangingPunct="1">
              <a:buFont typeface="Wingdings" pitchFamily="2" charset="2"/>
              <a:buAutoNum type="romanLcPeriod"/>
              <a:defRPr/>
            </a:pPr>
            <a:r>
              <a:rPr lang="en-US" sz="1800" dirty="0" smtClean="0"/>
              <a:t>2 Health workers of the Sub-centre where there is a </a:t>
            </a:r>
          </a:p>
          <a:p>
            <a:pPr marL="660400" indent="-660400" eaLnBrk="1" hangingPunct="1">
              <a:buFont typeface="Wingdings" pitchFamily="2" charset="2"/>
              <a:buNone/>
              <a:defRPr/>
            </a:pPr>
            <a:r>
              <a:rPr lang="en-US" sz="1800" dirty="0" smtClean="0"/>
              <a:t>	sub-centre and one such worker shall be nominated by</a:t>
            </a:r>
          </a:p>
          <a:p>
            <a:pPr marL="660400" indent="-660400" eaLnBrk="1" hangingPunct="1">
              <a:buFont typeface="Wingdings" pitchFamily="2" charset="2"/>
              <a:buNone/>
              <a:defRPr/>
            </a:pPr>
            <a:r>
              <a:rPr lang="en-US" sz="1800" dirty="0" smtClean="0"/>
              <a:t>	Chairman of Village Council to be Member Secretary	</a:t>
            </a:r>
          </a:p>
          <a:p>
            <a:pPr marL="660400" indent="-660400" eaLnBrk="1" hangingPunct="1">
              <a:buFont typeface="Wingdings" pitchFamily="2" charset="2"/>
              <a:buAutoNum type="romanLcPeriod" startAt="5"/>
              <a:defRPr/>
            </a:pPr>
            <a:r>
              <a:rPr lang="en-US" sz="1800" dirty="0" smtClean="0"/>
              <a:t>2 persons nominated by the  from among woman members 			                                                                                                         - Members</a:t>
            </a:r>
          </a:p>
          <a:p>
            <a:pPr marL="660400" indent="-660400" eaLnBrk="1" hangingPunct="1">
              <a:buFont typeface="Wingdings" pitchFamily="2" charset="2"/>
              <a:buAutoNum type="romanLcPeriod" startAt="6"/>
              <a:defRPr/>
            </a:pPr>
            <a:r>
              <a:rPr lang="en-US" sz="1800" dirty="0" smtClean="0"/>
              <a:t>1 </a:t>
            </a:r>
            <a:r>
              <a:rPr lang="en-US" sz="1800" dirty="0" err="1" smtClean="0"/>
              <a:t>Anganwadi</a:t>
            </a:r>
            <a:r>
              <a:rPr lang="en-US" sz="1800" dirty="0" smtClean="0"/>
              <a:t> worker in the village			- Member</a:t>
            </a:r>
          </a:p>
          <a:p>
            <a:pPr marL="660400" indent="-660400" eaLnBrk="1" hangingPunct="1">
              <a:buFont typeface="Wingdings" pitchFamily="2" charset="2"/>
              <a:buAutoNum type="romanLcPeriod" startAt="6"/>
              <a:defRPr/>
            </a:pPr>
            <a:r>
              <a:rPr lang="en-US" sz="1800" dirty="0" smtClean="0"/>
              <a:t>1 trained </a:t>
            </a:r>
            <a:r>
              <a:rPr lang="en-US" sz="1800" dirty="0" err="1" smtClean="0"/>
              <a:t>Dhai</a:t>
            </a:r>
            <a:r>
              <a:rPr lang="en-US" sz="1800" dirty="0" smtClean="0"/>
              <a:t> in the village 				- Member</a:t>
            </a:r>
          </a:p>
          <a:p>
            <a:pPr marL="660400" indent="-660400" eaLnBrk="1" hangingPunct="1">
              <a:buFont typeface="Wingdings" pitchFamily="2" charset="2"/>
              <a:buAutoNum type="romanLcPeriod" startAt="6"/>
              <a:defRPr/>
            </a:pPr>
            <a:r>
              <a:rPr lang="en-US" sz="1800" dirty="0" smtClean="0"/>
              <a:t>1 Pastor of the village church				- Member</a:t>
            </a:r>
          </a:p>
          <a:p>
            <a:pPr marL="660400" indent="-660400" eaLnBrk="1" hangingPunct="1">
              <a:buFont typeface="Wingdings" pitchFamily="2" charset="2"/>
              <a:buNone/>
              <a:defRPr/>
            </a:pPr>
            <a:endParaRPr lang="en-US" sz="1800" dirty="0" smtClean="0"/>
          </a:p>
          <a:p>
            <a:pPr marL="660400" indent="-660400" eaLnBrk="1" hangingPunct="1">
              <a:buFont typeface="Wingdings" pitchFamily="2" charset="2"/>
              <a:buNone/>
              <a:defRPr/>
            </a:pPr>
            <a:r>
              <a:rPr lang="en-US" sz="1800" dirty="0" smtClean="0"/>
              <a:t>The Village Health Committee shall meet once every 3 months in a year and a simple majority of the members shall form a quorum.</a:t>
            </a:r>
          </a:p>
          <a:p>
            <a:pPr marL="660400" indent="-660400" eaLnBrk="1" hangingPunct="1">
              <a:buFont typeface="Wingdings" pitchFamily="2" charset="2"/>
              <a:buNone/>
              <a:defRPr/>
            </a:pPr>
            <a:endParaRPr lang="en-US" sz="1800" dirty="0" smtClean="0"/>
          </a:p>
          <a:p>
            <a:pPr marL="660400" indent="-660400" eaLnBrk="1" hangingPunct="1">
              <a:buFont typeface="Wingdings" pitchFamily="2" charset="2"/>
              <a:buNone/>
              <a:defRPr/>
            </a:pPr>
            <a:r>
              <a:rPr lang="en-US" sz="1800" dirty="0" smtClean="0"/>
              <a:t>The members, other than those who are ex-officio members shall be members for a period of 3 years. In the event of mid-term vacancies, new members may be nominated for the remaining term/ period only. </a:t>
            </a:r>
          </a:p>
          <a:p>
            <a:pPr marL="660400" indent="-660400" eaLnBrk="1" hangingPunct="1">
              <a:buFont typeface="Wingdings" pitchFamily="2" charset="2"/>
              <a:buNone/>
              <a:defRPr/>
            </a:pPr>
            <a:endParaRPr lang="en-US" sz="1800" dirty="0" smtClean="0"/>
          </a:p>
          <a:p>
            <a:pPr marL="660400" indent="-660400" eaLnBrk="1" hangingPunct="1">
              <a:buFont typeface="Wingdings" pitchFamily="2" charset="2"/>
              <a:buAutoNum type="romanLcPeriod"/>
              <a:defRPr/>
            </a:pPr>
            <a:endParaRPr lang="en-US" sz="1800" dirty="0" smtClean="0"/>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defRPr/>
            </a:pPr>
            <a:r>
              <a:rPr lang="en-US" sz="3600" dirty="0" smtClean="0"/>
              <a:t>PRESENT STATUS OF COMMUNITIZATION HEALTH UNIT</a:t>
            </a:r>
            <a:endParaRPr lang="en-IN" sz="3600" dirty="0"/>
          </a:p>
        </p:txBody>
      </p:sp>
      <p:graphicFrame>
        <p:nvGraphicFramePr>
          <p:cNvPr id="4" name="Table Placeholder 3"/>
          <p:cNvGraphicFramePr>
            <a:graphicFrameLocks noGrp="1"/>
          </p:cNvGraphicFramePr>
          <p:nvPr>
            <p:ph type="tbl" idx="1"/>
          </p:nvPr>
        </p:nvGraphicFramePr>
        <p:xfrm>
          <a:off x="609600" y="1524000"/>
          <a:ext cx="7772400" cy="4343399"/>
        </p:xfrm>
        <a:graphic>
          <a:graphicData uri="http://schemas.openxmlformats.org/drawingml/2006/table">
            <a:tbl>
              <a:tblPr firstRow="1" bandRow="1">
                <a:tableStyleId>{5C22544A-7EE6-4342-B048-85BDC9FD1C3A}</a:tableStyleId>
              </a:tblPr>
              <a:tblGrid>
                <a:gridCol w="1447797"/>
                <a:gridCol w="3077903"/>
                <a:gridCol w="3246700"/>
              </a:tblGrid>
              <a:tr h="1100861">
                <a:tc>
                  <a:txBody>
                    <a:bodyPr/>
                    <a:lstStyle/>
                    <a:p>
                      <a:r>
                        <a:rPr lang="en-US" sz="2800" b="1" dirty="0" smtClean="0"/>
                        <a:t>Sl. No.</a:t>
                      </a:r>
                      <a:endParaRPr lang="en-IN" sz="2800" b="1" dirty="0"/>
                    </a:p>
                  </a:txBody>
                  <a:tcPr/>
                </a:tc>
                <a:tc>
                  <a:txBody>
                    <a:bodyPr/>
                    <a:lstStyle/>
                    <a:p>
                      <a:r>
                        <a:rPr lang="en-US" sz="2800" b="1" dirty="0" smtClean="0"/>
                        <a:t>Health Unit</a:t>
                      </a:r>
                      <a:endParaRPr lang="en-IN" sz="2800" b="1" dirty="0"/>
                    </a:p>
                  </a:txBody>
                  <a:tcPr/>
                </a:tc>
                <a:tc>
                  <a:txBody>
                    <a:bodyPr/>
                    <a:lstStyle/>
                    <a:p>
                      <a:r>
                        <a:rPr lang="en-US" sz="2800" b="1" dirty="0" smtClean="0"/>
                        <a:t>Numbers</a:t>
                      </a:r>
                      <a:endParaRPr lang="en-IN" sz="2800" b="1" dirty="0"/>
                    </a:p>
                  </a:txBody>
                  <a:tcPr/>
                </a:tc>
              </a:tr>
              <a:tr h="1080846">
                <a:tc>
                  <a:txBody>
                    <a:bodyPr/>
                    <a:lstStyle/>
                    <a:p>
                      <a:pPr algn="ctr"/>
                      <a:r>
                        <a:rPr lang="en-US" sz="2800" b="1" dirty="0" smtClean="0"/>
                        <a:t>1</a:t>
                      </a:r>
                    </a:p>
                    <a:p>
                      <a:pPr algn="ctr"/>
                      <a:endParaRPr lang="en-IN" sz="2800" b="1" dirty="0"/>
                    </a:p>
                  </a:txBody>
                  <a:tcPr/>
                </a:tc>
                <a:tc>
                  <a:txBody>
                    <a:bodyPr/>
                    <a:lstStyle/>
                    <a:p>
                      <a:pPr algn="l"/>
                      <a:r>
                        <a:rPr lang="en-US" sz="2800" b="1" dirty="0" smtClean="0"/>
                        <a:t>Sub- Centers</a:t>
                      </a:r>
                      <a:endParaRPr lang="en-IN" sz="2800" b="1" dirty="0"/>
                    </a:p>
                  </a:txBody>
                  <a:tcPr/>
                </a:tc>
                <a:tc>
                  <a:txBody>
                    <a:bodyPr/>
                    <a:lstStyle/>
                    <a:p>
                      <a:pPr algn="ctr"/>
                      <a:r>
                        <a:rPr lang="en-US" sz="2800" b="1" dirty="0" smtClean="0"/>
                        <a:t>396</a:t>
                      </a:r>
                      <a:endParaRPr lang="en-IN" sz="2800" b="1" dirty="0"/>
                    </a:p>
                  </a:txBody>
                  <a:tcPr/>
                </a:tc>
              </a:tr>
              <a:tr h="1080846">
                <a:tc>
                  <a:txBody>
                    <a:bodyPr/>
                    <a:lstStyle/>
                    <a:p>
                      <a:pPr algn="ctr"/>
                      <a:r>
                        <a:rPr lang="en-US" sz="2800" b="1" dirty="0" smtClean="0"/>
                        <a:t>2</a:t>
                      </a:r>
                    </a:p>
                    <a:p>
                      <a:pPr algn="ctr"/>
                      <a:endParaRPr lang="en-IN" sz="2800" b="1" dirty="0"/>
                    </a:p>
                  </a:txBody>
                  <a:tcPr/>
                </a:tc>
                <a:tc>
                  <a:txBody>
                    <a:bodyPr/>
                    <a:lstStyle/>
                    <a:p>
                      <a:pPr algn="l"/>
                      <a:r>
                        <a:rPr lang="en-US" sz="2800" b="1" dirty="0" smtClean="0"/>
                        <a:t>PHC</a:t>
                      </a:r>
                      <a:endParaRPr lang="en-IN" sz="2800" b="1" dirty="0"/>
                    </a:p>
                  </a:txBody>
                  <a:tcPr/>
                </a:tc>
                <a:tc>
                  <a:txBody>
                    <a:bodyPr/>
                    <a:lstStyle/>
                    <a:p>
                      <a:pPr algn="ctr"/>
                      <a:r>
                        <a:rPr lang="en-US" sz="2800" b="1" dirty="0" smtClean="0"/>
                        <a:t>126</a:t>
                      </a:r>
                      <a:endParaRPr lang="en-IN" sz="2800" b="1" dirty="0"/>
                    </a:p>
                  </a:txBody>
                  <a:tcPr/>
                </a:tc>
              </a:tr>
              <a:tr h="1080846">
                <a:tc>
                  <a:txBody>
                    <a:bodyPr/>
                    <a:lstStyle/>
                    <a:p>
                      <a:pPr algn="ctr"/>
                      <a:r>
                        <a:rPr lang="en-US" sz="2800" b="1" dirty="0" smtClean="0"/>
                        <a:t>3</a:t>
                      </a:r>
                    </a:p>
                    <a:p>
                      <a:pPr algn="ctr"/>
                      <a:endParaRPr lang="en-IN" sz="2800" b="1" dirty="0"/>
                    </a:p>
                  </a:txBody>
                  <a:tcPr/>
                </a:tc>
                <a:tc>
                  <a:txBody>
                    <a:bodyPr/>
                    <a:lstStyle/>
                    <a:p>
                      <a:pPr algn="l"/>
                      <a:r>
                        <a:rPr lang="en-US" sz="2800" b="1" dirty="0" smtClean="0"/>
                        <a:t>CHC</a:t>
                      </a:r>
                      <a:endParaRPr lang="en-IN" sz="2800" b="1" dirty="0"/>
                    </a:p>
                  </a:txBody>
                  <a:tcPr/>
                </a:tc>
                <a:tc>
                  <a:txBody>
                    <a:bodyPr/>
                    <a:lstStyle/>
                    <a:p>
                      <a:pPr algn="ctr"/>
                      <a:r>
                        <a:rPr lang="en-US" sz="2800" b="1" dirty="0" smtClean="0"/>
                        <a:t>21</a:t>
                      </a:r>
                      <a:endParaRPr lang="en-IN" sz="2800" b="1" dirty="0"/>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274638"/>
            <a:ext cx="8229600" cy="563562"/>
          </a:xfrm>
        </p:spPr>
        <p:txBody>
          <a:bodyPr>
            <a:normAutofit fontScale="90000"/>
          </a:bodyPr>
          <a:lstStyle/>
          <a:p>
            <a:pPr algn="l" eaLnBrk="1" hangingPunct="1">
              <a:defRPr/>
            </a:pPr>
            <a:r>
              <a:rPr lang="en-US" sz="3400" b="1" dirty="0" smtClean="0"/>
              <a:t>Monitoring/ Supervision mechanism</a:t>
            </a:r>
          </a:p>
        </p:txBody>
      </p:sp>
      <p:sp>
        <p:nvSpPr>
          <p:cNvPr id="12291" name="Rectangle 3"/>
          <p:cNvSpPr>
            <a:spLocks noGrp="1" noChangeArrowheads="1"/>
          </p:cNvSpPr>
          <p:nvPr>
            <p:ph type="body" idx="1"/>
          </p:nvPr>
        </p:nvSpPr>
        <p:spPr>
          <a:xfrm>
            <a:off x="457200" y="990600"/>
            <a:ext cx="8229600" cy="4683125"/>
          </a:xfrm>
        </p:spPr>
        <p:txBody>
          <a:bodyPr/>
          <a:lstStyle/>
          <a:p>
            <a:pPr eaLnBrk="1" hangingPunct="1">
              <a:buFont typeface="Wingdings" pitchFamily="2" charset="2"/>
              <a:buNone/>
              <a:defRPr/>
            </a:pPr>
            <a:r>
              <a:rPr lang="en-US" sz="2400" dirty="0" smtClean="0"/>
              <a:t>a</a:t>
            </a:r>
            <a:r>
              <a:rPr lang="en-US" sz="2400" i="1" dirty="0" smtClean="0"/>
              <a:t>. </a:t>
            </a:r>
            <a:r>
              <a:rPr lang="en-US" sz="2000" b="1" i="1" dirty="0" smtClean="0"/>
              <a:t>State level</a:t>
            </a:r>
          </a:p>
          <a:p>
            <a:pPr lvl="1" eaLnBrk="1" hangingPunct="1">
              <a:defRPr/>
            </a:pPr>
            <a:r>
              <a:rPr lang="en-US" sz="1800" b="1" dirty="0" smtClean="0"/>
              <a:t>State </a:t>
            </a:r>
            <a:r>
              <a:rPr lang="en-US" sz="1800" b="1" dirty="0" err="1" smtClean="0"/>
              <a:t>Communitisation</a:t>
            </a:r>
            <a:r>
              <a:rPr lang="en-US" sz="1800" b="1" dirty="0" smtClean="0"/>
              <a:t> Committee</a:t>
            </a:r>
          </a:p>
          <a:p>
            <a:pPr lvl="1" eaLnBrk="1" hangingPunct="1">
              <a:defRPr/>
            </a:pPr>
            <a:r>
              <a:rPr lang="en-US" sz="1800" b="1" dirty="0" smtClean="0"/>
              <a:t>District Supervisors (one for each district)</a:t>
            </a:r>
          </a:p>
          <a:p>
            <a:pPr eaLnBrk="1" hangingPunct="1">
              <a:buFont typeface="Wingdings" pitchFamily="2" charset="2"/>
              <a:buNone/>
              <a:defRPr/>
            </a:pPr>
            <a:endParaRPr lang="en-US" sz="2000" b="1" dirty="0" smtClean="0"/>
          </a:p>
          <a:p>
            <a:pPr eaLnBrk="1" hangingPunct="1">
              <a:buFont typeface="Wingdings" pitchFamily="2" charset="2"/>
              <a:buNone/>
              <a:defRPr/>
            </a:pPr>
            <a:r>
              <a:rPr lang="en-US" sz="2000" b="1" dirty="0" smtClean="0"/>
              <a:t>b. </a:t>
            </a:r>
            <a:r>
              <a:rPr lang="en-US" sz="2000" b="1" i="1" dirty="0" smtClean="0"/>
              <a:t>District level</a:t>
            </a:r>
          </a:p>
          <a:p>
            <a:pPr lvl="1" eaLnBrk="1" hangingPunct="1">
              <a:defRPr/>
            </a:pPr>
            <a:r>
              <a:rPr lang="en-US" sz="1800" b="1" dirty="0" smtClean="0"/>
              <a:t>District Co-ordination Committee (DCC) headed by the Deputy Commissioner</a:t>
            </a:r>
          </a:p>
          <a:p>
            <a:pPr lvl="1" eaLnBrk="1" hangingPunct="1">
              <a:defRPr/>
            </a:pPr>
            <a:r>
              <a:rPr lang="en-US" sz="1800" b="1" dirty="0" smtClean="0"/>
              <a:t>Civil Surgeon along with one designated </a:t>
            </a:r>
            <a:r>
              <a:rPr lang="en-US" sz="1800" b="1" dirty="0" err="1" smtClean="0"/>
              <a:t>Programme</a:t>
            </a:r>
            <a:r>
              <a:rPr lang="en-US" sz="1800" b="1" dirty="0" smtClean="0"/>
              <a:t> Management Officer</a:t>
            </a:r>
          </a:p>
          <a:p>
            <a:pPr lvl="1" eaLnBrk="1" hangingPunct="1">
              <a:defRPr/>
            </a:pPr>
            <a:r>
              <a:rPr lang="en-US" sz="1800" b="1" dirty="0" smtClean="0"/>
              <a:t>Medical Officers in-charge of CHC/ PHC</a:t>
            </a:r>
          </a:p>
          <a:p>
            <a:pPr eaLnBrk="1" hangingPunct="1">
              <a:buFont typeface="Wingdings" pitchFamily="2" charset="2"/>
              <a:buNone/>
              <a:defRPr/>
            </a:pPr>
            <a:endParaRPr lang="en-US" sz="2000" b="1" dirty="0" smtClean="0"/>
          </a:p>
          <a:p>
            <a:pPr eaLnBrk="1" hangingPunct="1">
              <a:buFont typeface="Wingdings" pitchFamily="2" charset="2"/>
              <a:buNone/>
              <a:defRPr/>
            </a:pPr>
            <a:r>
              <a:rPr lang="en-US" sz="2000" b="1" dirty="0" smtClean="0"/>
              <a:t>c. </a:t>
            </a:r>
            <a:r>
              <a:rPr lang="en-US" sz="2000" b="1" i="1" dirty="0" smtClean="0"/>
              <a:t>Village level</a:t>
            </a:r>
          </a:p>
          <a:p>
            <a:pPr lvl="1" eaLnBrk="1" hangingPunct="1">
              <a:defRPr/>
            </a:pPr>
            <a:r>
              <a:rPr lang="en-US" sz="1800" b="1" dirty="0" smtClean="0"/>
              <a:t>Village Councils in respective villages</a:t>
            </a:r>
          </a:p>
          <a:p>
            <a:pPr eaLnBrk="1" hangingPunct="1">
              <a:defRPr/>
            </a:pPr>
            <a:endParaRPr lang="en-US" sz="2000" b="1" dirty="0" smtClean="0"/>
          </a:p>
          <a:p>
            <a:pPr eaLnBrk="1" hangingPunct="1">
              <a:defRPr/>
            </a:pPr>
            <a:endParaRPr lang="en-US" sz="2000" dirty="0" smtClean="0"/>
          </a:p>
        </p:txBody>
      </p:sp>
    </p:spTree>
  </p:cSld>
  <p:clrMapOvr>
    <a:masterClrMapping/>
  </p:clrMapOvr>
  <p:transition>
    <p:pull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IN" sz="3400" b="1" dirty="0" smtClean="0"/>
              <a:t>Decentralised Health Planning process in Nagaland</a:t>
            </a:r>
            <a:endParaRPr lang="en-US" sz="3400" dirty="0"/>
          </a:p>
        </p:txBody>
      </p:sp>
      <p:sp>
        <p:nvSpPr>
          <p:cNvPr id="3" name="Content Placeholder 2"/>
          <p:cNvSpPr>
            <a:spLocks noGrp="1"/>
          </p:cNvSpPr>
          <p:nvPr>
            <p:ph idx="1"/>
          </p:nvPr>
        </p:nvSpPr>
        <p:spPr/>
        <p:txBody>
          <a:bodyPr/>
          <a:lstStyle/>
          <a:p>
            <a:pPr>
              <a:buNone/>
            </a:pPr>
            <a:r>
              <a:rPr lang="en-US" dirty="0" smtClean="0"/>
              <a:t>	</a:t>
            </a:r>
            <a:r>
              <a:rPr lang="en-US" dirty="0" err="1" smtClean="0"/>
              <a:t>Capitalising</a:t>
            </a:r>
            <a:r>
              <a:rPr lang="en-US" dirty="0" smtClean="0"/>
              <a:t> on the existing process of </a:t>
            </a:r>
            <a:r>
              <a:rPr lang="en-US" dirty="0" err="1" smtClean="0"/>
              <a:t>Communitisation</a:t>
            </a:r>
            <a:r>
              <a:rPr lang="en-US" dirty="0" smtClean="0"/>
              <a:t>, the bottom up approach advocated by NRHM was adopted through a rigorous De-</a:t>
            </a:r>
            <a:r>
              <a:rPr lang="en-US" dirty="0" err="1" smtClean="0"/>
              <a:t>centralised</a:t>
            </a:r>
            <a:r>
              <a:rPr lang="en-US" dirty="0" smtClean="0"/>
              <a:t> Health Planning Process.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pPr algn="l"/>
            <a:r>
              <a:rPr lang="en-IN" sz="3400" b="1" dirty="0" smtClean="0"/>
              <a:t>Steps in Decentralised Planning Process</a:t>
            </a:r>
            <a:endParaRPr lang="en-US" sz="3400" b="1" dirty="0"/>
          </a:p>
        </p:txBody>
      </p:sp>
      <p:pic>
        <p:nvPicPr>
          <p:cNvPr id="1026" name="Diagram 1"/>
          <p:cNvPicPr>
            <a:picLocks noChangeArrowheads="1"/>
          </p:cNvPicPr>
          <p:nvPr/>
        </p:nvPicPr>
        <p:blipFill>
          <a:blip r:embed="rId2"/>
          <a:srcRect l="-12276" r="-11537"/>
          <a:stretch>
            <a:fillRect/>
          </a:stretch>
        </p:blipFill>
        <p:spPr bwMode="auto">
          <a:xfrm>
            <a:off x="762000" y="1143000"/>
            <a:ext cx="7467600" cy="52578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306</TotalTime>
  <Words>837</Words>
  <Application>Microsoft Office PowerPoint</Application>
  <PresentationFormat>On-screen Show (4:3)</PresentationFormat>
  <Paragraphs>137</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Community Participation in Health Care  (The Communitisation Approach in Nagaland)</vt:lpstr>
      <vt:lpstr>Slide 2</vt:lpstr>
      <vt:lpstr>Why Communitization ?</vt:lpstr>
      <vt:lpstr>Strategy adopted</vt:lpstr>
      <vt:lpstr>Constitution of Village Health Committee</vt:lpstr>
      <vt:lpstr>PRESENT STATUS OF COMMUNITIZATION HEALTH UNIT</vt:lpstr>
      <vt:lpstr>Monitoring/ Supervision mechanism</vt:lpstr>
      <vt:lpstr>Decentralised Health Planning process in Nagaland</vt:lpstr>
      <vt:lpstr>Steps in Decentralised Planning Process</vt:lpstr>
      <vt:lpstr> Preparation of the Village Health Action Plan (VHAP) </vt:lpstr>
      <vt:lpstr>  Preparation of the Block Health Action Plan (BHAP)  </vt:lpstr>
      <vt:lpstr>   Preparation District Health Action Plan (DHAP)   </vt:lpstr>
      <vt:lpstr>    Preparation of the State Programme Implementation Plan (SPIP)    </vt:lpstr>
      <vt:lpstr>Expected Outcome</vt:lpstr>
      <vt:lpstr>Slide 15</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Participation in Health Care</dc:title>
  <dc:creator/>
  <cp:lastModifiedBy>Seema</cp:lastModifiedBy>
  <cp:revision>34</cp:revision>
  <dcterms:created xsi:type="dcterms:W3CDTF">2006-08-16T00:00:00Z</dcterms:created>
  <dcterms:modified xsi:type="dcterms:W3CDTF">2016-02-03T04:12:22Z</dcterms:modified>
</cp:coreProperties>
</file>